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sldIdLst>
    <p:sldId id="256" r:id="rId3"/>
    <p:sldId id="275" r:id="rId4"/>
    <p:sldId id="258" r:id="rId5"/>
    <p:sldId id="301" r:id="rId6"/>
    <p:sldId id="297" r:id="rId7"/>
    <p:sldId id="272" r:id="rId8"/>
    <p:sldId id="1695" r:id="rId9"/>
    <p:sldId id="273" r:id="rId10"/>
    <p:sldId id="284" r:id="rId11"/>
    <p:sldId id="1738" r:id="rId12"/>
    <p:sldId id="1696" r:id="rId13"/>
    <p:sldId id="287" r:id="rId14"/>
    <p:sldId id="1698" r:id="rId15"/>
    <p:sldId id="1732" r:id="rId16"/>
    <p:sldId id="1733" r:id="rId17"/>
    <p:sldId id="274" r:id="rId18"/>
    <p:sldId id="293" r:id="rId19"/>
    <p:sldId id="290" r:id="rId20"/>
    <p:sldId id="261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E72"/>
    <a:srgbClr val="003D61"/>
    <a:srgbClr val="2EBACE"/>
    <a:srgbClr val="D6EEFA"/>
    <a:srgbClr val="F2FAFD"/>
    <a:srgbClr val="F6FCFE"/>
    <a:srgbClr val="E51111"/>
    <a:srgbClr val="015978"/>
    <a:srgbClr val="1B8BA1"/>
    <a:srgbClr val="66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7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jpe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52525" y="2104299"/>
            <a:ext cx="4423002" cy="558799"/>
          </a:xfrm>
        </p:spPr>
        <p:txBody>
          <a:bodyPr/>
          <a:lstStyle/>
          <a:p>
            <a:r>
              <a:rPr lang="zh-CN" altLang="en-US"/>
              <a:t>团队：</a:t>
            </a:r>
            <a:r>
              <a:rPr lang="en-US" altLang="zh-CN"/>
              <a:t>202205_</a:t>
            </a:r>
            <a:r>
              <a:rPr lang="zh-CN" altLang="en-US"/>
              <a:t>为党和国家</a:t>
            </a:r>
            <a:r>
              <a:rPr lang="zh-CN" altLang="en-US"/>
              <a:t>办事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52525" y="1275080"/>
            <a:ext cx="4423002" cy="69859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Working for party and the state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52525" y="3144520"/>
            <a:ext cx="3574415" cy="248285"/>
          </a:xfrm>
        </p:spPr>
        <p:txBody>
          <a:bodyPr/>
          <a:lstStyle/>
          <a:p>
            <a:r>
              <a:rPr lang="zh-CN" altLang="en-US"/>
              <a:t>团队成员：王玉慧、汤可意、</a:t>
            </a:r>
            <a:r>
              <a:rPr lang="zh-CN" altLang="en-US"/>
              <a:t>王晨阳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471850" y="3702216"/>
            <a:ext cx="1930019" cy="1146309"/>
            <a:chOff x="7176119" y="4410546"/>
            <a:chExt cx="2176766" cy="1292862"/>
          </a:xfrm>
        </p:grpSpPr>
        <p:grpSp>
          <p:nvGrpSpPr>
            <p:cNvPr id="14" name="组合 13"/>
            <p:cNvGrpSpPr/>
            <p:nvPr/>
          </p:nvGrpSpPr>
          <p:grpSpPr>
            <a:xfrm>
              <a:off x="7176120" y="4410547"/>
              <a:ext cx="2176765" cy="1292861"/>
              <a:chOff x="922942" y="1294557"/>
              <a:chExt cx="2306399" cy="1369855"/>
            </a:xfrm>
          </p:grpSpPr>
          <p:sp>
            <p:nvSpPr>
              <p:cNvPr id="18" name="文本框 23"/>
              <p:cNvSpPr txBox="1"/>
              <p:nvPr/>
            </p:nvSpPr>
            <p:spPr>
              <a:xfrm>
                <a:off x="922942" y="2194511"/>
                <a:ext cx="2306399" cy="469901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Summary</a:t>
                </a:r>
                <a:endPara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文本框 24"/>
              <p:cNvSpPr txBox="1"/>
              <p:nvPr/>
            </p:nvSpPr>
            <p:spPr>
              <a:xfrm>
                <a:off x="926965" y="1817115"/>
                <a:ext cx="1645678" cy="281587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Arial" panose="020B0604020202020204" pitchFamily="34" charset="0"/>
                  </a:rPr>
                  <a:t>semester</a:t>
                </a:r>
                <a:endPara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25"/>
              <p:cNvSpPr txBox="1"/>
              <p:nvPr/>
            </p:nvSpPr>
            <p:spPr>
              <a:xfrm>
                <a:off x="1792429" y="1294557"/>
                <a:ext cx="1027941" cy="421969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6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Arial" panose="020B0604020202020204" pitchFamily="34" charset="0"/>
                  </a:rPr>
                  <a:t>2022</a:t>
                </a:r>
                <a:endParaRPr kumimoji="0" lang="zh-CN" altLang="en-US" sz="9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176120" y="4410546"/>
              <a:ext cx="720080" cy="371475"/>
            </a:xfrm>
            <a:prstGeom prst="rect">
              <a:avLst/>
            </a:prstGeom>
            <a:solidFill>
              <a:srgbClr val="0096D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176119" y="4410546"/>
              <a:ext cx="216025" cy="371475"/>
            </a:xfrm>
            <a:prstGeom prst="rect">
              <a:avLst/>
            </a:prstGeom>
            <a:solidFill>
              <a:srgbClr val="0096D6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33635" y="4647551"/>
              <a:ext cx="519250" cy="518466"/>
            </a:xfrm>
            <a:custGeom>
              <a:avLst/>
              <a:gdLst>
                <a:gd name="connsiteX0" fmla="*/ 259984 w 607639"/>
                <a:gd name="connsiteY0" fmla="*/ 430308 h 606722"/>
                <a:gd name="connsiteX1" fmla="*/ 287837 w 607639"/>
                <a:gd name="connsiteY1" fmla="*/ 458126 h 606722"/>
                <a:gd name="connsiteX2" fmla="*/ 139047 w 607639"/>
                <a:gd name="connsiteY2" fmla="*/ 606722 h 606722"/>
                <a:gd name="connsiteX3" fmla="*/ 111282 w 607639"/>
                <a:gd name="connsiteY3" fmla="*/ 578905 h 606722"/>
                <a:gd name="connsiteX4" fmla="*/ 204460 w 607639"/>
                <a:gd name="connsiteY4" fmla="*/ 374844 h 606722"/>
                <a:gd name="connsiteX5" fmla="*/ 232231 w 607639"/>
                <a:gd name="connsiteY5" fmla="*/ 402573 h 606722"/>
                <a:gd name="connsiteX6" fmla="*/ 27771 w 607639"/>
                <a:gd name="connsiteY6" fmla="*/ 606722 h 606722"/>
                <a:gd name="connsiteX7" fmla="*/ 0 w 607639"/>
                <a:gd name="connsiteY7" fmla="*/ 578904 h 606722"/>
                <a:gd name="connsiteX8" fmla="*/ 148791 w 607639"/>
                <a:gd name="connsiteY8" fmla="*/ 319309 h 606722"/>
                <a:gd name="connsiteX9" fmla="*/ 176555 w 607639"/>
                <a:gd name="connsiteY9" fmla="*/ 347040 h 606722"/>
                <a:gd name="connsiteX10" fmla="*/ 27853 w 607639"/>
                <a:gd name="connsiteY10" fmla="*/ 495652 h 606722"/>
                <a:gd name="connsiteX11" fmla="*/ 0 w 607639"/>
                <a:gd name="connsiteY11" fmla="*/ 467921 h 606722"/>
                <a:gd name="connsiteX12" fmla="*/ 482456 w 607639"/>
                <a:gd name="connsiteY12" fmla="*/ 291506 h 606722"/>
                <a:gd name="connsiteX13" fmla="*/ 441354 w 607639"/>
                <a:gd name="connsiteY13" fmla="*/ 444829 h 606722"/>
                <a:gd name="connsiteX14" fmla="*/ 385749 w 607639"/>
                <a:gd name="connsiteY14" fmla="*/ 500380 h 606722"/>
                <a:gd name="connsiteX15" fmla="*/ 329611 w 607639"/>
                <a:gd name="connsiteY15" fmla="*/ 444295 h 606722"/>
                <a:gd name="connsiteX16" fmla="*/ 218312 w 607639"/>
                <a:gd name="connsiteY16" fmla="*/ 277605 h 606722"/>
                <a:gd name="connsiteX17" fmla="*/ 329470 w 607639"/>
                <a:gd name="connsiteY17" fmla="*/ 388739 h 606722"/>
                <a:gd name="connsiteX18" fmla="*/ 301703 w 607639"/>
                <a:gd name="connsiteY18" fmla="*/ 416478 h 606722"/>
                <a:gd name="connsiteX19" fmla="*/ 190456 w 607639"/>
                <a:gd name="connsiteY19" fmla="*/ 305433 h 606722"/>
                <a:gd name="connsiteX20" fmla="*/ 315639 w 607639"/>
                <a:gd name="connsiteY20" fmla="*/ 124971 h 606722"/>
                <a:gd name="connsiteX21" fmla="*/ 162720 w 607639"/>
                <a:gd name="connsiteY21" fmla="*/ 277604 h 606722"/>
                <a:gd name="connsiteX22" fmla="*/ 106554 w 607639"/>
                <a:gd name="connsiteY22" fmla="*/ 221544 h 606722"/>
                <a:gd name="connsiteX23" fmla="*/ 162097 w 607639"/>
                <a:gd name="connsiteY23" fmla="*/ 166016 h 606722"/>
                <a:gd name="connsiteX24" fmla="*/ 459243 w 607639"/>
                <a:gd name="connsiteY24" fmla="*/ 120359 h 606722"/>
                <a:gd name="connsiteX25" fmla="*/ 431471 w 607639"/>
                <a:gd name="connsiteY25" fmla="*/ 148088 h 606722"/>
                <a:gd name="connsiteX26" fmla="*/ 459243 w 607639"/>
                <a:gd name="connsiteY26" fmla="*/ 175905 h 606722"/>
                <a:gd name="connsiteX27" fmla="*/ 487103 w 607639"/>
                <a:gd name="connsiteY27" fmla="*/ 148088 h 606722"/>
                <a:gd name="connsiteX28" fmla="*/ 445357 w 607639"/>
                <a:gd name="connsiteY28" fmla="*/ 50948 h 606722"/>
                <a:gd name="connsiteX29" fmla="*/ 556620 w 607639"/>
                <a:gd name="connsiteY29" fmla="*/ 161952 h 606722"/>
                <a:gd name="connsiteX30" fmla="*/ 357326 w 607639"/>
                <a:gd name="connsiteY30" fmla="*/ 360942 h 606722"/>
                <a:gd name="connsiteX31" fmla="*/ 246062 w 607639"/>
                <a:gd name="connsiteY31" fmla="*/ 249938 h 606722"/>
                <a:gd name="connsiteX32" fmla="*/ 607639 w 607639"/>
                <a:gd name="connsiteY32" fmla="*/ 0 h 606722"/>
                <a:gd name="connsiteX33" fmla="*/ 576136 w 607639"/>
                <a:gd name="connsiteY33" fmla="*/ 125818 h 606722"/>
                <a:gd name="connsiteX34" fmla="*/ 481539 w 607639"/>
                <a:gd name="connsiteY34" fmla="*/ 31454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7639" h="606722">
                  <a:moveTo>
                    <a:pt x="259984" y="430308"/>
                  </a:moveTo>
                  <a:lnTo>
                    <a:pt x="287837" y="458126"/>
                  </a:lnTo>
                  <a:lnTo>
                    <a:pt x="139047" y="606722"/>
                  </a:lnTo>
                  <a:lnTo>
                    <a:pt x="111282" y="578905"/>
                  </a:lnTo>
                  <a:close/>
                  <a:moveTo>
                    <a:pt x="204460" y="374844"/>
                  </a:moveTo>
                  <a:lnTo>
                    <a:pt x="232231" y="402573"/>
                  </a:lnTo>
                  <a:lnTo>
                    <a:pt x="27771" y="606722"/>
                  </a:lnTo>
                  <a:lnTo>
                    <a:pt x="0" y="578904"/>
                  </a:lnTo>
                  <a:close/>
                  <a:moveTo>
                    <a:pt x="148791" y="319309"/>
                  </a:moveTo>
                  <a:lnTo>
                    <a:pt x="176555" y="347040"/>
                  </a:lnTo>
                  <a:lnTo>
                    <a:pt x="27853" y="495652"/>
                  </a:lnTo>
                  <a:lnTo>
                    <a:pt x="0" y="467921"/>
                  </a:lnTo>
                  <a:close/>
                  <a:moveTo>
                    <a:pt x="482456" y="291506"/>
                  </a:moveTo>
                  <a:lnTo>
                    <a:pt x="441354" y="444829"/>
                  </a:lnTo>
                  <a:lnTo>
                    <a:pt x="385749" y="500380"/>
                  </a:lnTo>
                  <a:lnTo>
                    <a:pt x="329611" y="444295"/>
                  </a:lnTo>
                  <a:close/>
                  <a:moveTo>
                    <a:pt x="218312" y="277605"/>
                  </a:moveTo>
                  <a:lnTo>
                    <a:pt x="329470" y="388739"/>
                  </a:lnTo>
                  <a:lnTo>
                    <a:pt x="301703" y="416478"/>
                  </a:lnTo>
                  <a:lnTo>
                    <a:pt x="190456" y="305433"/>
                  </a:lnTo>
                  <a:close/>
                  <a:moveTo>
                    <a:pt x="315639" y="124971"/>
                  </a:moveTo>
                  <a:lnTo>
                    <a:pt x="162720" y="277604"/>
                  </a:lnTo>
                  <a:lnTo>
                    <a:pt x="106554" y="221544"/>
                  </a:lnTo>
                  <a:lnTo>
                    <a:pt x="162097" y="166016"/>
                  </a:lnTo>
                  <a:close/>
                  <a:moveTo>
                    <a:pt x="459243" y="120359"/>
                  </a:moveTo>
                  <a:lnTo>
                    <a:pt x="431471" y="148088"/>
                  </a:lnTo>
                  <a:lnTo>
                    <a:pt x="459243" y="175905"/>
                  </a:lnTo>
                  <a:lnTo>
                    <a:pt x="487103" y="148088"/>
                  </a:lnTo>
                  <a:close/>
                  <a:moveTo>
                    <a:pt x="445357" y="50948"/>
                  </a:moveTo>
                  <a:lnTo>
                    <a:pt x="556620" y="161952"/>
                  </a:lnTo>
                  <a:lnTo>
                    <a:pt x="357326" y="360942"/>
                  </a:lnTo>
                  <a:lnTo>
                    <a:pt x="246062" y="249938"/>
                  </a:lnTo>
                  <a:close/>
                  <a:moveTo>
                    <a:pt x="607639" y="0"/>
                  </a:moveTo>
                  <a:lnTo>
                    <a:pt x="576136" y="125818"/>
                  </a:lnTo>
                  <a:lnTo>
                    <a:pt x="481539" y="31454"/>
                  </a:lnTo>
                  <a:close/>
                </a:path>
              </a:pathLst>
            </a:custGeom>
            <a:solidFill>
              <a:srgbClr val="0096D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íṧľiḓê"/>
          <p:cNvGrpSpPr/>
          <p:nvPr/>
        </p:nvGrpSpPr>
        <p:grpSpPr>
          <a:xfrm rot="0">
            <a:off x="8260080" y="1230630"/>
            <a:ext cx="2559049" cy="675005"/>
            <a:chOff x="2753937" y="769278"/>
            <a:chExt cx="2539683" cy="675052"/>
          </a:xfrm>
        </p:grpSpPr>
        <p:grpSp>
          <p:nvGrpSpPr>
            <p:cNvPr id="21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22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7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修改密码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41215" y="1231265"/>
            <a:ext cx="2267585" cy="675005"/>
            <a:chOff x="14283" y="3280"/>
            <a:chExt cx="3571" cy="1063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íṩļîḍè"/>
            <p:cNvSpPr txBox="1"/>
            <p:nvPr/>
          </p:nvSpPr>
          <p:spPr>
            <a:xfrm>
              <a:off x="15354" y="3417"/>
              <a:ext cx="2500" cy="9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登录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íṧľiḓê"/>
          <p:cNvGrpSpPr/>
          <p:nvPr/>
        </p:nvGrpSpPr>
        <p:grpSpPr>
          <a:xfrm rot="0">
            <a:off x="798830" y="1187450"/>
            <a:ext cx="2559049" cy="675005"/>
            <a:chOff x="2753937" y="769278"/>
            <a:chExt cx="2539683" cy="675052"/>
          </a:xfrm>
        </p:grpSpPr>
        <p:grpSp>
          <p:nvGrpSpPr>
            <p:cNvPr id="5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6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9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注册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" name="图片 9" descr="QQ图片20220629101127"/>
          <p:cNvPicPr>
            <a:picLocks noChangeAspect="1"/>
          </p:cNvPicPr>
          <p:nvPr/>
        </p:nvPicPr>
        <p:blipFill>
          <a:blip r:embed="rId1"/>
          <a:srcRect t="3177" b="5539"/>
          <a:stretch>
            <a:fillRect/>
          </a:stretch>
        </p:blipFill>
        <p:spPr>
          <a:xfrm>
            <a:off x="798830" y="2021205"/>
            <a:ext cx="2068830" cy="4196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 descr="QQ图片20220629101118"/>
          <p:cNvPicPr>
            <a:picLocks noChangeAspect="1"/>
          </p:cNvPicPr>
          <p:nvPr/>
        </p:nvPicPr>
        <p:blipFill>
          <a:blip r:embed="rId2"/>
          <a:srcRect t="3285" b="5413"/>
          <a:stretch>
            <a:fillRect/>
          </a:stretch>
        </p:blipFill>
        <p:spPr>
          <a:xfrm>
            <a:off x="4641215" y="2037715"/>
            <a:ext cx="2086610" cy="41802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 descr="QQ图片20220629101641"/>
          <p:cNvPicPr>
            <a:picLocks noChangeAspect="1"/>
          </p:cNvPicPr>
          <p:nvPr/>
        </p:nvPicPr>
        <p:blipFill>
          <a:blip r:embed="rId3"/>
          <a:srcRect t="4869"/>
          <a:stretch>
            <a:fillRect/>
          </a:stretch>
        </p:blipFill>
        <p:spPr>
          <a:xfrm>
            <a:off x="8327390" y="1975485"/>
            <a:ext cx="2062480" cy="4195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2" name="图片 2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1520" y="1095375"/>
            <a:ext cx="2319020" cy="4738370"/>
          </a:xfrm>
          <a:prstGeom prst="rect">
            <a:avLst/>
          </a:prstGeom>
        </p:spPr>
      </p:pic>
      <p:pic>
        <p:nvPicPr>
          <p:cNvPr id="23" name="图片 2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5" y="1134110"/>
            <a:ext cx="2300605" cy="4699635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8355330" y="2856230"/>
            <a:ext cx="2950845" cy="1557020"/>
            <a:chOff x="9913" y="3282"/>
            <a:chExt cx="4647" cy="2452"/>
          </a:xfrm>
        </p:grpSpPr>
        <p:sp>
          <p:nvSpPr>
            <p:cNvPr id="27" name="íslídê"/>
            <p:cNvSpPr txBox="1"/>
            <p:nvPr/>
          </p:nvSpPr>
          <p:spPr bwMode="auto">
            <a:xfrm>
              <a:off x="11029" y="3484"/>
              <a:ext cx="3099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编辑</a:t>
              </a:r>
              <a:r>
                <a:rPr lang="zh-CN" altLang="en-US" b="1" dirty="0"/>
                <a:t>博客</a:t>
              </a:r>
              <a:endParaRPr lang="zh-CN" altLang="en-US" b="1" dirty="0"/>
            </a:p>
          </p:txBody>
        </p:sp>
        <p:sp>
          <p:nvSpPr>
            <p:cNvPr id="29" name="í$ļíďé"/>
            <p:cNvSpPr/>
            <p:nvPr/>
          </p:nvSpPr>
          <p:spPr bwMode="auto">
            <a:xfrm>
              <a:off x="11030" y="4482"/>
              <a:ext cx="3530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编辑博客快捷</a:t>
              </a:r>
              <a:r>
                <a:rPr lang="zh-CN" altLang="en-US" sz="900" dirty="0"/>
                <a:t>编辑功能；</a:t>
              </a:r>
              <a:endParaRPr lang="zh-CN" altLang="en-US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发布、清除、统计等</a:t>
              </a:r>
              <a:r>
                <a:rPr lang="zh-CN" altLang="en-US" sz="900" dirty="0"/>
                <a:t>功能；</a:t>
              </a:r>
              <a:endParaRPr lang="zh-CN" altLang="en-US" sz="9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227965" algn="l"/>
                </a:tabLst>
                <a:defRPr/>
              </a:pPr>
              <a:r>
                <a:rPr lang="zh-CN" altLang="en-US" sz="900" dirty="0"/>
                <a:t>预览</a:t>
              </a:r>
              <a:r>
                <a:rPr lang="zh-CN" altLang="en-US" sz="900" dirty="0"/>
                <a:t>功能。</a:t>
              </a:r>
              <a:endParaRPr lang="zh-CN" altLang="en-US" sz="900" dirty="0"/>
            </a:p>
          </p:txBody>
        </p:sp>
        <p:sp>
          <p:nvSpPr>
            <p:cNvPr id="30" name="îṣľîḍé"/>
            <p:cNvSpPr/>
            <p:nvPr/>
          </p:nvSpPr>
          <p:spPr>
            <a:xfrm>
              <a:off x="9913" y="3282"/>
              <a:ext cx="1063" cy="1063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32" name="iS1íḑè"/>
            <p:cNvSpPr/>
            <p:nvPr/>
          </p:nvSpPr>
          <p:spPr bwMode="auto">
            <a:xfrm>
              <a:off x="10174" y="3549"/>
              <a:ext cx="542" cy="53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/>
            </a:p>
          </p:txBody>
        </p:sp>
      </p:grpSp>
      <p:pic>
        <p:nvPicPr>
          <p:cNvPr id="34" name="图片 33" descr="3"/>
          <p:cNvPicPr>
            <a:picLocks noChangeAspect="1"/>
          </p:cNvPicPr>
          <p:nvPr/>
        </p:nvPicPr>
        <p:blipFill>
          <a:blip r:embed="rId3"/>
          <a:srcRect t="815"/>
          <a:stretch>
            <a:fillRect/>
          </a:stretch>
        </p:blipFill>
        <p:spPr>
          <a:xfrm>
            <a:off x="5590540" y="1134110"/>
            <a:ext cx="2299970" cy="4717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íṧľiḓê"/>
          <p:cNvGrpSpPr/>
          <p:nvPr/>
        </p:nvGrpSpPr>
        <p:grpSpPr>
          <a:xfrm rot="0">
            <a:off x="3309918" y="2082800"/>
            <a:ext cx="3261063" cy="3388360"/>
            <a:chOff x="2698145" y="769278"/>
            <a:chExt cx="3236384" cy="3388594"/>
          </a:xfrm>
        </p:grpSpPr>
        <p:grpSp>
          <p:nvGrpSpPr>
            <p:cNvPr id="21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22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16" name="íşḻiḍe"/>
            <p:cNvGrpSpPr/>
            <p:nvPr/>
          </p:nvGrpSpPr>
          <p:grpSpPr>
            <a:xfrm>
              <a:off x="2698145" y="1444467"/>
              <a:ext cx="3236384" cy="2713405"/>
              <a:chOff x="2707119" y="1400186"/>
              <a:chExt cx="3236384" cy="2713405"/>
            </a:xfrm>
          </p:grpSpPr>
          <p:sp>
            <p:nvSpPr>
              <p:cNvPr id="17" name="iṩḷîḋê"/>
              <p:cNvSpPr txBox="1"/>
              <p:nvPr/>
            </p:nvSpPr>
            <p:spPr>
              <a:xfrm>
                <a:off x="2707120" y="1400186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发表博客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展示</a:t>
                </a:r>
                <a:endParaRPr lang="zh-CN" alt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íşļîḍê"/>
              <p:cNvSpPr txBox="1"/>
              <p:nvPr/>
            </p:nvSpPr>
            <p:spPr>
              <a:xfrm>
                <a:off x="2707119" y="1818652"/>
                <a:ext cx="1949505" cy="229493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显示</a:t>
                </a:r>
                <a:r>
                  <a:rPr lang="zh-CN" altLang="en-US" sz="1000" dirty="0"/>
                  <a:t>内容：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</a:t>
                </a:r>
                <a:r>
                  <a:rPr lang="zh-CN" altLang="en-US" sz="1000" dirty="0"/>
                  <a:t>标题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博主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发表时间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编辑</a:t>
                </a:r>
                <a:r>
                  <a:rPr lang="zh-CN" altLang="en-US" sz="1000" dirty="0"/>
                  <a:t>修改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博客正文</a:t>
                </a:r>
                <a:endParaRPr lang="en-US" altLang="zh-CN" sz="1000"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874125" y="2082800"/>
            <a:ext cx="3261360" cy="3566795"/>
            <a:chOff x="14188" y="3280"/>
            <a:chExt cx="5136" cy="5617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grpSp>
          <p:nvGrpSpPr>
            <p:cNvPr id="10" name="isľïḓe"/>
            <p:cNvGrpSpPr/>
            <p:nvPr/>
          </p:nvGrpSpPr>
          <p:grpSpPr>
            <a:xfrm rot="0">
              <a:off x="14188" y="4343"/>
              <a:ext cx="5136" cy="4554"/>
              <a:chOff x="3379508" y="-4473"/>
              <a:chExt cx="3236383" cy="2891852"/>
            </a:xfrm>
          </p:grpSpPr>
          <p:sp>
            <p:nvSpPr>
              <p:cNvPr id="11" name="íṩļîḍè"/>
              <p:cNvSpPr txBox="1"/>
              <p:nvPr/>
            </p:nvSpPr>
            <p:spPr>
              <a:xfrm>
                <a:off x="3379508" y="-4473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</a:rPr>
                  <a:t>评论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博客</a:t>
                </a:r>
                <a:endParaRPr lang="zh-CN" altLang="en-US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" name="îṣḷîḑé"/>
              <p:cNvSpPr txBox="1"/>
              <p:nvPr/>
            </p:nvSpPr>
            <p:spPr>
              <a:xfrm>
                <a:off x="3379508" y="417176"/>
                <a:ext cx="1826312" cy="247020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博客下方显示</a:t>
                </a:r>
                <a:r>
                  <a:rPr lang="zh-CN" altLang="en-US" sz="1000" dirty="0"/>
                  <a:t>评论功能</a:t>
                </a:r>
                <a:endParaRPr lang="zh-CN" altLang="en-US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charset="0"/>
                  <a:buChar char="ü"/>
                </a:pPr>
                <a:r>
                  <a:rPr lang="zh-CN" altLang="en-US" sz="1000" dirty="0"/>
                  <a:t>评论</a:t>
                </a:r>
                <a:r>
                  <a:rPr lang="zh-CN" altLang="en-US" sz="1000" dirty="0"/>
                  <a:t>显示</a:t>
                </a:r>
                <a:endParaRPr lang="zh-CN" altLang="en-US" sz="1000" dirty="0"/>
              </a:p>
            </p:txBody>
          </p:sp>
        </p:grpSp>
      </p:grpSp>
      <p:pic>
        <p:nvPicPr>
          <p:cNvPr id="41" name="图片 40" descr="Screenshot_20220627_1055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306830"/>
            <a:ext cx="2462530" cy="50203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2" name="图片 41" descr="Screenshot_20220627_1055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070" y="1306830"/>
            <a:ext cx="2514600" cy="514223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869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680d3f6f-d5f1-4382-b936-45a6fb4fd8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14087"/>
            <a:chOff x="660400" y="1130300"/>
            <a:chExt cx="10858500" cy="5014087"/>
          </a:xfrm>
        </p:grpSpPr>
        <p:sp>
          <p:nvSpPr>
            <p:cNvPr id="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şlídê"/>
            <p:cNvSpPr/>
            <p:nvPr/>
          </p:nvSpPr>
          <p:spPr>
            <a:xfrm>
              <a:off x="8016875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收藏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ṡḻîde"/>
            <p:cNvSpPr/>
            <p:nvPr/>
          </p:nvSpPr>
          <p:spPr>
            <a:xfrm>
              <a:off x="660400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发布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íṥḻïďê"/>
            <p:cNvSpPr/>
            <p:nvPr/>
          </p:nvSpPr>
          <p:spPr>
            <a:xfrm>
              <a:off x="4162425" y="1411829"/>
              <a:ext cx="3867150" cy="473255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我的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D374A"/>
                  </a:solidFill>
                  <a:effectLst/>
                  <a:uLnTx/>
                  <a:uFillTx/>
                </a:rPr>
                <a:t>点赞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D374A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ṣ1ïḍê"/>
            <p:cNvSpPr/>
            <p:nvPr/>
          </p:nvSpPr>
          <p:spPr>
            <a:xfrm>
              <a:off x="9358312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šļîďe"/>
            <p:cNvSpPr/>
            <p:nvPr/>
          </p:nvSpPr>
          <p:spPr bwMode="auto">
            <a:xfrm>
              <a:off x="9660176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šľiḍê"/>
            <p:cNvSpPr/>
            <p:nvPr/>
          </p:nvSpPr>
          <p:spPr>
            <a:xfrm>
              <a:off x="1804988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ļídê"/>
            <p:cNvSpPr/>
            <p:nvPr/>
          </p:nvSpPr>
          <p:spPr bwMode="auto">
            <a:xfrm>
              <a:off x="2106852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1" name="图片 20" descr="Screenshot_20220627_104952"/>
          <p:cNvPicPr>
            <a:picLocks noChangeAspect="1"/>
          </p:cNvPicPr>
          <p:nvPr/>
        </p:nvPicPr>
        <p:blipFill>
          <a:blip r:embed="rId2"/>
          <a:srcRect b="21892"/>
          <a:stretch>
            <a:fillRect/>
          </a:stretch>
        </p:blipFill>
        <p:spPr>
          <a:xfrm>
            <a:off x="8458200" y="2931795"/>
            <a:ext cx="2619375" cy="212280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2" name="图片 21" descr="Screenshot_20220627_105005"/>
          <p:cNvPicPr>
            <a:picLocks noChangeAspect="1"/>
          </p:cNvPicPr>
          <p:nvPr/>
        </p:nvPicPr>
        <p:blipFill>
          <a:blip r:embed="rId3"/>
          <a:srcRect t="834"/>
          <a:stretch>
            <a:fillRect/>
          </a:stretch>
        </p:blipFill>
        <p:spPr>
          <a:xfrm>
            <a:off x="4727575" y="2260600"/>
            <a:ext cx="2724150" cy="339661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图片 22" descr="Screenshot_20220627_1050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" y="2901315"/>
            <a:ext cx="2576830" cy="21647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íṧľiḓê"/>
          <p:cNvGrpSpPr/>
          <p:nvPr/>
        </p:nvGrpSpPr>
        <p:grpSpPr>
          <a:xfrm rot="0">
            <a:off x="8096250" y="1230630"/>
            <a:ext cx="2559049" cy="675005"/>
            <a:chOff x="2753937" y="769278"/>
            <a:chExt cx="2539683" cy="675052"/>
          </a:xfrm>
        </p:grpSpPr>
        <p:grpSp>
          <p:nvGrpSpPr>
            <p:cNvPr id="21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22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3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7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检索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705350" y="1231265"/>
            <a:ext cx="2267585" cy="675005"/>
            <a:chOff x="14283" y="3280"/>
            <a:chExt cx="3571" cy="1063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íṩļîḍè"/>
            <p:cNvSpPr txBox="1"/>
            <p:nvPr/>
          </p:nvSpPr>
          <p:spPr>
            <a:xfrm>
              <a:off x="15354" y="3417"/>
              <a:ext cx="2500" cy="9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排行榜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íṧľiḓê"/>
          <p:cNvGrpSpPr/>
          <p:nvPr/>
        </p:nvGrpSpPr>
        <p:grpSpPr>
          <a:xfrm rot="0">
            <a:off x="798830" y="1187450"/>
            <a:ext cx="2559049" cy="675005"/>
            <a:chOff x="2753937" y="769278"/>
            <a:chExt cx="2539683" cy="675052"/>
          </a:xfrm>
        </p:grpSpPr>
        <p:grpSp>
          <p:nvGrpSpPr>
            <p:cNvPr id="5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6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9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最新博客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3" name="图片 12" descr="Screenshot_20220627_1054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2021205"/>
            <a:ext cx="2206625" cy="4512310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29" name="组合 28"/>
          <p:cNvGrpSpPr/>
          <p:nvPr/>
        </p:nvGrpSpPr>
        <p:grpSpPr>
          <a:xfrm>
            <a:off x="8042910" y="2021205"/>
            <a:ext cx="2406015" cy="2679065"/>
            <a:chOff x="12666" y="3183"/>
            <a:chExt cx="3789" cy="4219"/>
          </a:xfrm>
        </p:grpSpPr>
        <p:pic>
          <p:nvPicPr>
            <p:cNvPr id="19" name="图片 18" descr="Screenshot_20220627_1053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6" y="3183"/>
              <a:ext cx="3785" cy="221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0" name="图片 19" descr="Screenshot_20220627_1053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6" y="5443"/>
              <a:ext cx="3789" cy="195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3355340" y="2021205"/>
            <a:ext cx="4321175" cy="4530090"/>
            <a:chOff x="5432" y="3183"/>
            <a:chExt cx="6805" cy="7134"/>
          </a:xfrm>
        </p:grpSpPr>
        <p:pic>
          <p:nvPicPr>
            <p:cNvPr id="15" name="图片 14" descr="Screenshot_20220627_215954_com.zhq.zhq_blog"/>
            <p:cNvPicPr>
              <a:picLocks noChangeAspect="1"/>
            </p:cNvPicPr>
            <p:nvPr/>
          </p:nvPicPr>
          <p:blipFill>
            <a:blip r:embed="rId4"/>
            <a:srcRect t="4528"/>
            <a:stretch>
              <a:fillRect/>
            </a:stretch>
          </p:blipFill>
          <p:spPr>
            <a:xfrm>
              <a:off x="5432" y="3183"/>
              <a:ext cx="3335" cy="713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24" name="图片 23" descr="Screenshot_20220627_1054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7" y="3183"/>
              <a:ext cx="3470" cy="713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Used to show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964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304280" y="1187450"/>
            <a:ext cx="2267585" cy="675005"/>
            <a:chOff x="14283" y="3280"/>
            <a:chExt cx="3571" cy="1063"/>
          </a:xfrm>
        </p:grpSpPr>
        <p:grpSp>
          <p:nvGrpSpPr>
            <p:cNvPr id="26" name="ïşľíḋê"/>
            <p:cNvGrpSpPr/>
            <p:nvPr/>
          </p:nvGrpSpPr>
          <p:grpSpPr>
            <a:xfrm rot="0">
              <a:off x="14283" y="3280"/>
              <a:ext cx="1071" cy="1063"/>
              <a:chOff x="8703944" y="2240615"/>
              <a:chExt cx="675000" cy="675005"/>
            </a:xfrm>
          </p:grpSpPr>
          <p:sp>
            <p:nvSpPr>
              <p:cNvPr id="27" name="iśḷíḓê"/>
              <p:cNvSpPr/>
              <p:nvPr/>
            </p:nvSpPr>
            <p:spPr>
              <a:xfrm>
                <a:off x="8703944" y="2240615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îśľîḓê"/>
              <p:cNvSpPr/>
              <p:nvPr/>
            </p:nvSpPr>
            <p:spPr bwMode="auto">
              <a:xfrm>
                <a:off x="8868715" y="2409379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11" name="íṩļîḍè"/>
            <p:cNvSpPr txBox="1"/>
            <p:nvPr/>
          </p:nvSpPr>
          <p:spPr>
            <a:xfrm>
              <a:off x="15354" y="3417"/>
              <a:ext cx="2500" cy="9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帮助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" name="íṧľiḓê"/>
          <p:cNvGrpSpPr/>
          <p:nvPr/>
        </p:nvGrpSpPr>
        <p:grpSpPr>
          <a:xfrm rot="0">
            <a:off x="798830" y="1187450"/>
            <a:ext cx="2559049" cy="675005"/>
            <a:chOff x="2753937" y="769278"/>
            <a:chExt cx="2539683" cy="675052"/>
          </a:xfrm>
        </p:grpSpPr>
        <p:grpSp>
          <p:nvGrpSpPr>
            <p:cNvPr id="5" name="îšļiḋe"/>
            <p:cNvGrpSpPr/>
            <p:nvPr/>
          </p:nvGrpSpPr>
          <p:grpSpPr>
            <a:xfrm rot="0">
              <a:off x="2753937" y="769278"/>
              <a:ext cx="675000" cy="675005"/>
              <a:chOff x="8027649" y="3565888"/>
              <a:chExt cx="675000" cy="675005"/>
            </a:xfrm>
          </p:grpSpPr>
          <p:sp>
            <p:nvSpPr>
              <p:cNvPr id="6" name="íśľíḓê"/>
              <p:cNvSpPr/>
              <p:nvPr/>
            </p:nvSpPr>
            <p:spPr>
              <a:xfrm>
                <a:off x="8027649" y="3565888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" name="íślîdé"/>
              <p:cNvSpPr/>
              <p:nvPr/>
            </p:nvSpPr>
            <p:spPr bwMode="auto">
              <a:xfrm>
                <a:off x="8193691" y="3734652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  <p:sp>
          <p:nvSpPr>
            <p:cNvPr id="9" name="iṩḷîḋê"/>
            <p:cNvSpPr txBox="1"/>
            <p:nvPr/>
          </p:nvSpPr>
          <p:spPr>
            <a:xfrm>
              <a:off x="3428875" y="856279"/>
              <a:ext cx="1864745" cy="58805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</a:rPr>
                <a:t>设置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" name="图片 9" descr="Screenshot_20220627_1048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905635"/>
            <a:ext cx="2079625" cy="4450715"/>
          </a:xfrm>
          <a:prstGeom prst="rect">
            <a:avLst/>
          </a:prstGeom>
        </p:spPr>
      </p:pic>
      <p:pic>
        <p:nvPicPr>
          <p:cNvPr id="12" name="图片 11" descr="Screenshot_20220627_105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55" y="1906270"/>
            <a:ext cx="2172335" cy="445008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98830" y="1905635"/>
            <a:ext cx="4251960" cy="4450715"/>
            <a:chOff x="1243" y="3001"/>
            <a:chExt cx="6696" cy="7009"/>
          </a:xfrm>
        </p:grpSpPr>
        <p:pic>
          <p:nvPicPr>
            <p:cNvPr id="14" name="图片 13" descr="Screenshot_20220627_1048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" y="3001"/>
              <a:ext cx="3275" cy="700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6" name="图片 15" descr="Screenshot_20220627_1051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8" y="3002"/>
              <a:ext cx="3421" cy="700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pic>
        <p:nvPicPr>
          <p:cNvPr id="30" name="图片 29" descr="Screenshot_20220627_105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45" y="1905635"/>
            <a:ext cx="2075815" cy="44418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263" y="2381190"/>
            <a:ext cx="4535055" cy="65679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Sum up experience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合作方式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总结和经验分享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0ff2eee5-142e-4f9c-a2bb-588b64e6f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35" y="28575"/>
            <a:ext cx="11520805" cy="6858000"/>
            <a:chOff x="0" y="0"/>
            <a:chExt cx="11520805" cy="6858000"/>
          </a:xfrm>
        </p:grpSpPr>
        <p:sp>
          <p:nvSpPr>
            <p:cNvPr id="24" name="ïṣļide"/>
            <p:cNvSpPr/>
            <p:nvPr/>
          </p:nvSpPr>
          <p:spPr bwMode="auto">
            <a:xfrm>
              <a:off x="0" y="0"/>
              <a:ext cx="2711624" cy="6858000"/>
            </a:xfrm>
            <a:prstGeom prst="rect">
              <a:avLst/>
            </a:prstGeom>
            <a:blipFill>
              <a:blip r:embed="rId2"/>
              <a:stretch>
                <a:fillRect l="-183417" r="-1817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íṣľîdé"/>
            <p:cNvSpPr/>
            <p:nvPr/>
          </p:nvSpPr>
          <p:spPr bwMode="auto">
            <a:xfrm>
              <a:off x="669926" y="1142457"/>
              <a:ext cx="10850562" cy="149122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îSḷïdè"/>
            <p:cNvSpPr/>
            <p:nvPr/>
          </p:nvSpPr>
          <p:spPr bwMode="auto">
            <a:xfrm>
              <a:off x="4759165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线上电话或者视频会议，方便演示沟通</a:t>
              </a:r>
              <a:r>
                <a:rPr lang="zh-CN" altLang="en-US" sz="1000" dirty="0"/>
                <a:t>调整文档等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7" name="ïsḻîḓê"/>
            <p:cNvSpPr txBox="1"/>
            <p:nvPr/>
          </p:nvSpPr>
          <p:spPr bwMode="auto">
            <a:xfrm>
              <a:off x="4759165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Teleconferencencing</a:t>
              </a:r>
              <a:endParaRPr lang="zh-CN" altLang="en-US" sz="1800" b="1" dirty="0"/>
            </a:p>
          </p:txBody>
        </p:sp>
        <p:sp>
          <p:nvSpPr>
            <p:cNvPr id="8" name="işlîḓê"/>
            <p:cNvSpPr/>
            <p:nvPr/>
          </p:nvSpPr>
          <p:spPr bwMode="auto">
            <a:xfrm>
              <a:off x="4120618" y="4995813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blipFill>
              <a:blip r:embed="rId3"/>
              <a:stretch>
                <a:fillRect l="-39904" r="-37764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ṩḻîḍê"/>
            <p:cNvSpPr/>
            <p:nvPr/>
          </p:nvSpPr>
          <p:spPr bwMode="auto">
            <a:xfrm>
              <a:off x="8287557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线上一对一沟通交流，成员间无负担交流信息并不影响其他成员工作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0" name="ïṧlîḓè"/>
            <p:cNvSpPr txBox="1"/>
            <p:nvPr/>
          </p:nvSpPr>
          <p:spPr bwMode="auto">
            <a:xfrm>
              <a:off x="8287557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Online Communication</a:t>
              </a:r>
              <a:endParaRPr lang="zh-CN" altLang="en-US" sz="1800" b="1" dirty="0"/>
            </a:p>
          </p:txBody>
        </p:sp>
        <p:sp>
          <p:nvSpPr>
            <p:cNvPr id="11" name="îšlíḍè"/>
            <p:cNvSpPr/>
            <p:nvPr/>
          </p:nvSpPr>
          <p:spPr bwMode="auto">
            <a:xfrm>
              <a:off x="7649010" y="5059845"/>
              <a:ext cx="461080" cy="33273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blipFill>
              <a:blip r:embed="rId3"/>
              <a:stretch>
                <a:fillRect l="-14535" r="-1375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H="1">
              <a:off x="6656571" y="5392524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ṡľïḍe"/>
            <p:cNvSpPr/>
            <p:nvPr/>
          </p:nvSpPr>
          <p:spPr bwMode="auto">
            <a:xfrm>
              <a:off x="4759165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建立微信群聊，进行任务分配、交流和对接、</a:t>
              </a:r>
              <a:r>
                <a:rPr lang="zh-CN" altLang="en-US" sz="1000" dirty="0"/>
                <a:t>共享资料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5" name="ïslïdé"/>
            <p:cNvSpPr txBox="1"/>
            <p:nvPr/>
          </p:nvSpPr>
          <p:spPr bwMode="auto">
            <a:xfrm>
              <a:off x="4759165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Group Chat</a:t>
              </a:r>
              <a:endParaRPr lang="zh-CN" altLang="en-US" sz="1800" b="1" dirty="0"/>
            </a:p>
          </p:txBody>
        </p:sp>
        <p:sp>
          <p:nvSpPr>
            <p:cNvPr id="16" name="îşļîḋè"/>
            <p:cNvSpPr/>
            <p:nvPr/>
          </p:nvSpPr>
          <p:spPr bwMode="auto">
            <a:xfrm>
              <a:off x="4120618" y="3281569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iṡľíďê"/>
            <p:cNvSpPr/>
            <p:nvPr/>
          </p:nvSpPr>
          <p:spPr bwMode="auto">
            <a:xfrm>
              <a:off x="8287557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/>
                <a:t>线下交流和协商，无障碍沟通，增进团队间默契和信念</a:t>
              </a:r>
              <a:r>
                <a:rPr lang="en-US" altLang="zh-CN" sz="1000" dirty="0"/>
                <a:t>.</a:t>
              </a:r>
              <a:endParaRPr lang="en-US" altLang="zh-CN" sz="1000" dirty="0"/>
            </a:p>
          </p:txBody>
        </p:sp>
        <p:sp>
          <p:nvSpPr>
            <p:cNvPr id="18" name="ïṣļïḋê"/>
            <p:cNvSpPr txBox="1"/>
            <p:nvPr/>
          </p:nvSpPr>
          <p:spPr bwMode="auto">
            <a:xfrm>
              <a:off x="8287557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Offline Communication</a:t>
              </a:r>
              <a:endParaRPr lang="zh-CN" altLang="en-US" sz="1800" b="1" dirty="0"/>
            </a:p>
          </p:txBody>
        </p:sp>
        <p:sp>
          <p:nvSpPr>
            <p:cNvPr id="19" name="íṧ1iḍê"/>
            <p:cNvSpPr/>
            <p:nvPr/>
          </p:nvSpPr>
          <p:spPr bwMode="auto">
            <a:xfrm>
              <a:off x="7649010" y="3234020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6656560" y="3468010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9156969" y="4119595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îşḻíḑè"/>
            <p:cNvSpPr txBox="1"/>
            <p:nvPr/>
          </p:nvSpPr>
          <p:spPr>
            <a:xfrm>
              <a:off x="2721610" y="1462405"/>
              <a:ext cx="8799195" cy="8102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One swallow does not make a summer.</a:t>
              </a:r>
              <a:endParaRPr lang="en-US" altLang="zh-CN" sz="28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Modality for cooperation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https://home.cnblogs.com/u/wyhtkywcy/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/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işlïḑe"/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iṧlïḓé"/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2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6" name="ïšḷíďê"/>
            <p:cNvSpPr/>
            <p:nvPr/>
          </p:nvSpPr>
          <p:spPr>
            <a:xfrm>
              <a:off x="1991238" y="4126865"/>
              <a:ext cx="8209280" cy="153352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 fontScale="80000"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本次软件工程项目的设计与开发，我们在学到技术和知识的同时，对合作也有了更加深刻的感悟。项目的一步步进行中，我们经历了种种困难和挫折，但只要我们不是孤军奋战，我们就总会有坚持下去的信念，也正是团队的信念支撑我们一步步走到最后。我们的团队已经磨合</a:t>
              </a:r>
              <a:r>
                <a:rPr lang="zh-CN" altLang="en-US" sz="1100" dirty="0"/>
                <a:t>得越来越默契，可以做到博采众长、</a:t>
              </a:r>
              <a:r>
                <a:rPr lang="zh-CN" altLang="en-US" sz="1100" dirty="0"/>
                <a:t>各尽所能。</a:t>
              </a:r>
              <a:endParaRPr lang="zh-CN" altLang="en-US" sz="1100" dirty="0"/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一次一次的合作让我们逐渐找到了几近完美的合作的密码：</a:t>
              </a:r>
              <a:endParaRPr lang="en-US" altLang="zh-CN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zh-CN" altLang="en-US" sz="1100" dirty="0"/>
                <a:t>根据特长分配任务，让每一部分单独的任务达到我们团队可以达到的最佳水准；</a:t>
              </a:r>
              <a:endParaRPr lang="zh-CN" altLang="en-US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zh-CN" altLang="en-US" sz="1100" dirty="0"/>
                <a:t>及时沟通、频繁对接是发现问题和及时止损的关键，在团队开发中极大程度上避免了非技术性问题发生，使项目顺利</a:t>
              </a:r>
              <a:r>
                <a:rPr lang="zh-CN" altLang="en-US" sz="1100" dirty="0"/>
                <a:t>进行。</a:t>
              </a:r>
              <a:endParaRPr lang="zh-CN" altLang="en-US" sz="1100" dirty="0"/>
            </a:p>
            <a:p>
              <a:pPr marL="628650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endParaRPr lang="en-US" altLang="zh-CN" sz="1100" dirty="0"/>
            </a:p>
          </p:txBody>
        </p:sp>
        <p:sp>
          <p:nvSpPr>
            <p:cNvPr id="17" name="iṧ1iḋê"/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Conclusion</a:t>
              </a:r>
              <a:endParaRPr lang="en-US" altLang="zh-CN" sz="2000" b="1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570095" y="1502410"/>
            <a:ext cx="5715000" cy="86487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 dirty="0">
                <a:sym typeface="+mn-ea"/>
              </a:rPr>
              <a:t>Working for party and the state</a:t>
            </a:r>
            <a:br>
              <a:rPr lang="zh-CN" altLang="en-US" dirty="0"/>
            </a:br>
            <a:r>
              <a:rPr lang="en-US" altLang="zh-CN"/>
              <a:t>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0000" lnSpcReduction="10000"/>
          </a:bodyPr>
          <a:lstStyle/>
          <a:p>
            <a:r>
              <a:rPr dirty="0"/>
              <a:t>王玉慧</a:t>
            </a:r>
            <a:endParaRPr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https://home.cnblogs.com/u/wyhtkywcy/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65253"/>
            <a:ext cx="10852150" cy="4868847"/>
            <a:chOff x="669925" y="1062431"/>
            <a:chExt cx="10852150" cy="4868847"/>
          </a:xfrm>
        </p:grpSpPr>
        <p:sp>
          <p:nvSpPr>
            <p:cNvPr id="29" name="ï$liḑê"/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</a:rPr>
                <a:t>CONTENTS</a:t>
              </a:r>
              <a:endParaRPr lang="en-US" altLang="zh-CN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îṡḻïḍè"/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-1" fmla="*/ 5508611 w 9505056"/>
                <a:gd name="connsiteY0-2" fmla="*/ 217767 h 4452528"/>
                <a:gd name="connsiteX1-3" fmla="*/ 5508611 w 9505056"/>
                <a:gd name="connsiteY1-4" fmla="*/ 0 h 4452528"/>
                <a:gd name="connsiteX2-5" fmla="*/ 9505056 w 9505056"/>
                <a:gd name="connsiteY2-6" fmla="*/ 0 h 4452528"/>
                <a:gd name="connsiteX3-7" fmla="*/ 9505056 w 9505056"/>
                <a:gd name="connsiteY3-8" fmla="*/ 4452528 h 4452528"/>
                <a:gd name="connsiteX4-9" fmla="*/ 0 w 9505056"/>
                <a:gd name="connsiteY4-10" fmla="*/ 4452528 h 4452528"/>
                <a:gd name="connsiteX5-11" fmla="*/ 0 w 9505056"/>
                <a:gd name="connsiteY5-12" fmla="*/ 0 h 4452528"/>
                <a:gd name="connsiteX6-13" fmla="*/ 3996443 w 9505056"/>
                <a:gd name="connsiteY6-14" fmla="*/ 0 h 4452528"/>
                <a:gd name="connsiteX7-15" fmla="*/ 4087883 w 9505056"/>
                <a:gd name="connsiteY7-16" fmla="*/ 309207 h 4452528"/>
                <a:gd name="connsiteX0-17" fmla="*/ 5508611 w 9505056"/>
                <a:gd name="connsiteY0-18" fmla="*/ 217767 h 4452528"/>
                <a:gd name="connsiteX1-19" fmla="*/ 5508611 w 9505056"/>
                <a:gd name="connsiteY1-20" fmla="*/ 0 h 4452528"/>
                <a:gd name="connsiteX2-21" fmla="*/ 9505056 w 9505056"/>
                <a:gd name="connsiteY2-22" fmla="*/ 0 h 4452528"/>
                <a:gd name="connsiteX3-23" fmla="*/ 9505056 w 9505056"/>
                <a:gd name="connsiteY3-24" fmla="*/ 4452528 h 4452528"/>
                <a:gd name="connsiteX4-25" fmla="*/ 0 w 9505056"/>
                <a:gd name="connsiteY4-26" fmla="*/ 4452528 h 4452528"/>
                <a:gd name="connsiteX5-27" fmla="*/ 0 w 9505056"/>
                <a:gd name="connsiteY5-28" fmla="*/ 0 h 4452528"/>
                <a:gd name="connsiteX6-29" fmla="*/ 3996443 w 9505056"/>
                <a:gd name="connsiteY6-30" fmla="*/ 0 h 4452528"/>
                <a:gd name="connsiteX0-31" fmla="*/ 5508611 w 9505056"/>
                <a:gd name="connsiteY0-32" fmla="*/ 0 h 4452528"/>
                <a:gd name="connsiteX1-33" fmla="*/ 9505056 w 9505056"/>
                <a:gd name="connsiteY1-34" fmla="*/ 0 h 4452528"/>
                <a:gd name="connsiteX2-35" fmla="*/ 9505056 w 9505056"/>
                <a:gd name="connsiteY2-36" fmla="*/ 4452528 h 4452528"/>
                <a:gd name="connsiteX3-37" fmla="*/ 0 w 9505056"/>
                <a:gd name="connsiteY3-38" fmla="*/ 4452528 h 4452528"/>
                <a:gd name="connsiteX4-39" fmla="*/ 0 w 9505056"/>
                <a:gd name="connsiteY4-40" fmla="*/ 0 h 4452528"/>
                <a:gd name="connsiteX5-41" fmla="*/ 3996443 w 9505056"/>
                <a:gd name="connsiteY5-42" fmla="*/ 0 h 445252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îşḻîḍè"/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ïš1iḍè"/>
            <p:cNvSpPr/>
            <p:nvPr/>
          </p:nvSpPr>
          <p:spPr bwMode="auto">
            <a:xfrm>
              <a:off x="1146000" y="279308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ṩľídé"/>
            <p:cNvSpPr/>
            <p:nvPr/>
          </p:nvSpPr>
          <p:spPr bwMode="auto">
            <a:xfrm>
              <a:off x="1146000" y="3552603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ŝlïdê"/>
            <p:cNvSpPr/>
            <p:nvPr/>
          </p:nvSpPr>
          <p:spPr bwMode="auto">
            <a:xfrm>
              <a:off x="1146000" y="4312122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s1idé"/>
            <p:cNvSpPr/>
            <p:nvPr/>
          </p:nvSpPr>
          <p:spPr bwMode="auto">
            <a:xfrm>
              <a:off x="1146000" y="5071640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šḻïḑe"/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en-US" altLang="zh-CN" sz="24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îṧlide"/>
            <p:cNvSpPr/>
            <p:nvPr/>
          </p:nvSpPr>
          <p:spPr bwMode="auto">
            <a:xfrm>
              <a:off x="1146000" y="2793084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en-US" altLang="zh-CN" sz="24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íṣḷïďe"/>
            <p:cNvSpPr/>
            <p:nvPr/>
          </p:nvSpPr>
          <p:spPr bwMode="auto">
            <a:xfrm>
              <a:off x="1146000" y="3552602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en-US" altLang="zh-CN" sz="24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íśľíḋé"/>
            <p:cNvSpPr/>
            <p:nvPr/>
          </p:nvSpPr>
          <p:spPr bwMode="auto">
            <a:xfrm>
              <a:off x="1146000" y="4312120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en-US" altLang="zh-CN" sz="24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išḻiďè"/>
            <p:cNvSpPr/>
            <p:nvPr/>
          </p:nvSpPr>
          <p:spPr bwMode="auto">
            <a:xfrm>
              <a:off x="1146000" y="5071638"/>
              <a:ext cx="1363776" cy="504056"/>
            </a:xfrm>
            <a:prstGeom prst="rect">
              <a:avLst/>
            </a:prstGeom>
            <a:noFill/>
            <a:ln w="19050">
              <a:noFill/>
              <a:round/>
            </a:ln>
          </p:spPr>
          <p:txBody>
            <a:bodyPr rot="0" spcFirstLastPara="0" vert="horz" wrap="none" lIns="91440" tIns="45720" rIns="91440" bIns="45720" anchor="ctr" anchorCtr="1" forceAA="0" compatLnSpc="1"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en-US" altLang="zh-CN" sz="240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509776" y="282472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509776" y="3584245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509776" y="4343763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509776" y="5103281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ḷíḑé"/>
            <p:cNvSpPr/>
            <p:nvPr/>
          </p:nvSpPr>
          <p:spPr bwMode="auto">
            <a:xfrm>
              <a:off x="2901000" y="2033566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Team and Project planning.</a:t>
              </a:r>
              <a:endParaRPr lang="zh-CN" altLang="en-US" sz="1400" dirty="0"/>
            </a:p>
          </p:txBody>
        </p:sp>
        <p:sp>
          <p:nvSpPr>
            <p:cNvPr id="24" name="íṥḻíḓe"/>
            <p:cNvSpPr/>
            <p:nvPr/>
          </p:nvSpPr>
          <p:spPr bwMode="auto">
            <a:xfrm>
              <a:off x="2901000" y="2793084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Blog Development process</a:t>
              </a:r>
              <a:r>
                <a:rPr lang="en-US" altLang="zh-CN" sz="1400" dirty="0"/>
                <a:t>.</a:t>
              </a:r>
              <a:endParaRPr lang="zh-CN" altLang="en-US" sz="1400" dirty="0"/>
            </a:p>
          </p:txBody>
        </p:sp>
        <p:sp>
          <p:nvSpPr>
            <p:cNvPr id="25" name="íṩļiḍè"/>
            <p:cNvSpPr/>
            <p:nvPr/>
          </p:nvSpPr>
          <p:spPr bwMode="auto">
            <a:xfrm>
              <a:off x="2901000" y="3552602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Blog Achievements Display.</a:t>
              </a:r>
              <a:endParaRPr lang="zh-CN" altLang="en-US" sz="1400" dirty="0"/>
            </a:p>
          </p:txBody>
        </p:sp>
        <p:sp>
          <p:nvSpPr>
            <p:cNvPr id="26" name="iŝlïḑê"/>
            <p:cNvSpPr/>
            <p:nvPr/>
          </p:nvSpPr>
          <p:spPr bwMode="auto">
            <a:xfrm>
              <a:off x="2901000" y="4312120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 lnSpcReduction="10000"/>
            </a:bodyPr>
            <a:lstStyle/>
            <a:p>
              <a:pPr algn="l"/>
              <a:r>
                <a:rPr lang="en-US" altLang="zh-CN" sz="1400" dirty="0">
                  <a:sym typeface="+mn-ea"/>
                </a:rPr>
                <a:t>Sum up experience.</a:t>
              </a:r>
              <a:endParaRPr lang="zh-CN" altLang="en-US" sz="1400" dirty="0"/>
            </a:p>
          </p:txBody>
        </p:sp>
        <p:sp>
          <p:nvSpPr>
            <p:cNvPr id="27" name="íṡļíḑé"/>
            <p:cNvSpPr/>
            <p:nvPr/>
          </p:nvSpPr>
          <p:spPr bwMode="auto">
            <a:xfrm>
              <a:off x="2901000" y="5071638"/>
              <a:ext cx="8144999" cy="504056"/>
            </a:xfrm>
            <a:prstGeom prst="rect">
              <a:avLst/>
            </a:prstGeom>
            <a:noFill/>
            <a:ln w="19050">
              <a:noFill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Termination.</a:t>
              </a:r>
              <a:endParaRPr lang="zh-CN" altLang="en-US" sz="14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080635" cy="65659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Team and Project planning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团队介绍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项目开发概述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Introduc</a:t>
            </a:r>
            <a:r>
              <a:rPr lang="en-US" altLang="zh-CN" dirty="0"/>
              <a:t>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9288" y="1322568"/>
            <a:ext cx="10746236" cy="4682515"/>
            <a:chOff x="660558" y="1322568"/>
            <a:chExt cx="10746236" cy="4682515"/>
          </a:xfrm>
        </p:grpSpPr>
        <p:sp>
          <p:nvSpPr>
            <p:cNvPr id="7" name="iSlíḋé"/>
            <p:cNvSpPr/>
            <p:nvPr/>
          </p:nvSpPr>
          <p:spPr bwMode="auto">
            <a:xfrm>
              <a:off x="4712821" y="513426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584626" y="3405883"/>
              <a:ext cx="0" cy="2599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Sḻïḍe"/>
            <p:cNvSpPr/>
            <p:nvPr/>
          </p:nvSpPr>
          <p:spPr bwMode="auto">
            <a:xfrm>
              <a:off x="7045434" y="513426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928801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ṡḻíḑê"/>
            <p:cNvSpPr/>
            <p:nvPr/>
          </p:nvSpPr>
          <p:spPr bwMode="auto">
            <a:xfrm>
              <a:off x="9378047" y="513426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9272976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$1íḍè"/>
            <p:cNvSpPr txBox="1"/>
            <p:nvPr/>
          </p:nvSpPr>
          <p:spPr>
            <a:xfrm>
              <a:off x="660558" y="1322568"/>
              <a:ext cx="3923665" cy="468249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团队名称：为党和国家办事</a:t>
              </a:r>
              <a:r>
                <a:rPr lang="en-US" altLang="zh-CN" sz="1400" dirty="0"/>
                <a:t>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b="1" dirty="0"/>
                <a:t>团队宣言：</a:t>
              </a:r>
              <a:endParaRPr lang="zh-CN" altLang="en-US" b="1" dirty="0"/>
            </a:p>
            <a:p>
              <a:pPr>
                <a:lnSpc>
                  <a:spcPct val="150000"/>
                </a:lnSpc>
              </a:pPr>
              <a:r>
                <a:rPr lang="en-US" altLang="zh-CN" b="1" dirty="0"/>
                <a:t>United we stand,divided we fall.</a:t>
              </a:r>
              <a:endParaRPr lang="en-US" altLang="zh-CN" b="1" dirty="0"/>
            </a:p>
            <a:p>
              <a:pPr>
                <a:lnSpc>
                  <a:spcPct val="150000"/>
                </a:lnSpc>
              </a:pPr>
              <a:endParaRPr lang="en-US" altLang="zh-CN" b="1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团队基本原则：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       为共同的远景而工作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ym typeface="+mn-ea"/>
                </a:rPr>
                <a:t>       </a:t>
              </a:r>
              <a:r>
                <a:rPr lang="en-US" altLang="zh-CN" sz="1400" dirty="0"/>
                <a:t>充分授权和信任</a:t>
              </a:r>
              <a:r>
                <a:rPr lang="zh-CN" altLang="en-US" sz="1400" dirty="0"/>
                <a:t>；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ym typeface="+mn-ea"/>
                </a:rPr>
                <a:t>       </a:t>
              </a:r>
              <a:r>
                <a:rPr lang="en-US" altLang="zh-CN" sz="1400" dirty="0"/>
                <a:t>各司其职，为项目共同负责 .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团队博客：https://home.cnblogs.com/u/wyhtkywcy/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endParaRPr lang="zh-CN" altLang="en-US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团队</a:t>
              </a:r>
              <a:r>
                <a:rPr lang="en-US" altLang="zh-CN" sz="1400" dirty="0"/>
                <a:t>Github:</a:t>
              </a:r>
              <a:endParaRPr lang="en-US" altLang="zh-CN" sz="1400" dirty="0"/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https://github.com/JULYcat9</a:t>
              </a:r>
              <a:endParaRPr lang="zh-CN" altLang="en-US" sz="1400" dirty="0"/>
            </a:p>
            <a:p>
              <a:pPr>
                <a:lnSpc>
                  <a:spcPct val="150000"/>
                </a:lnSpc>
              </a:pPr>
              <a:endParaRPr lang="en-US" sz="1600" b="1" dirty="0"/>
            </a:p>
          </p:txBody>
        </p:sp>
        <p:grpSp>
          <p:nvGrpSpPr>
            <p:cNvPr id="14" name="iṧḷíďé"/>
            <p:cNvGrpSpPr/>
            <p:nvPr/>
          </p:nvGrpSpPr>
          <p:grpSpPr>
            <a:xfrm>
              <a:off x="4633505" y="3760486"/>
              <a:ext cx="2108063" cy="944997"/>
              <a:chOff x="4416940" y="1357493"/>
              <a:chExt cx="2108063" cy="944997"/>
            </a:xfrm>
          </p:grpSpPr>
          <p:sp>
            <p:nvSpPr>
              <p:cNvPr id="21" name="ïṥľiḋé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组织和</a:t>
                </a:r>
                <a:r>
                  <a:rPr lang="zh-CN" altLang="en-US" sz="1100" dirty="0"/>
                  <a:t>调配团队成员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</a:t>
                </a:r>
                <a:r>
                  <a:rPr lang="zh-CN" altLang="en-US" sz="1100" dirty="0"/>
                  <a:t>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22" name="ïšḷíḋè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王玉慧</a:t>
                </a:r>
                <a:endParaRPr lang="zh-CN" altLang="en-US" sz="1800" b="1" dirty="0"/>
              </a:p>
            </p:txBody>
          </p:sp>
        </p:grpSp>
        <p:grpSp>
          <p:nvGrpSpPr>
            <p:cNvPr id="15" name="íš1îḓê"/>
            <p:cNvGrpSpPr/>
            <p:nvPr/>
          </p:nvGrpSpPr>
          <p:grpSpPr>
            <a:xfrm>
              <a:off x="6966118" y="3760486"/>
              <a:ext cx="2108063" cy="944997"/>
              <a:chOff x="4416940" y="1357493"/>
              <a:chExt cx="2108063" cy="944997"/>
            </a:xfrm>
          </p:grpSpPr>
          <p:sp>
            <p:nvSpPr>
              <p:cNvPr id="19" name="îṥlídê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</a:t>
                </a:r>
                <a:r>
                  <a:rPr lang="zh-CN" altLang="en-US" sz="1100" dirty="0"/>
                  <a:t>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实施项目测试任务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sp>
            <p:nvSpPr>
              <p:cNvPr id="20" name="iṥḻíḋé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/>
                    </a:solidFill>
                  </a:rPr>
                  <a:t>汤可意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îṥ1idê"/>
            <p:cNvGrpSpPr/>
            <p:nvPr/>
          </p:nvGrpSpPr>
          <p:grpSpPr>
            <a:xfrm>
              <a:off x="9298731" y="3760486"/>
              <a:ext cx="2108063" cy="944997"/>
              <a:chOff x="4416940" y="1357493"/>
              <a:chExt cx="2108063" cy="944997"/>
            </a:xfrm>
          </p:grpSpPr>
          <p:sp>
            <p:nvSpPr>
              <p:cNvPr id="17" name="íṧḷïḋe"/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完成部分项目开发任务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撰写团队博客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18" name="îṧļiḍé"/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王晨阳</a:t>
                </a:r>
                <a:endParaRPr lang="zh-CN" altLang="en-US" sz="1800" b="1" dirty="0"/>
              </a:p>
            </p:txBody>
          </p:sp>
        </p:grpSp>
      </p:grpSp>
      <p:pic>
        <p:nvPicPr>
          <p:cNvPr id="23" name="图片 22" descr="7b0a20202020227069636672616d65646573223a20222670666d3838323035353934393426267370743133332626626474323333302626776474313838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4583430" y="1028700"/>
            <a:ext cx="6995160" cy="2303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Development blog project overview</a:t>
            </a:r>
            <a:endParaRPr lang="en-US" altLang="zh-CN" dirty="0"/>
          </a:p>
        </p:txBody>
      </p:sp>
      <p:grpSp>
        <p:nvGrpSpPr>
          <p:cNvPr id="5" name="691ff9ac-1baf-47b6-971e-90b8fed2e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1302770" cy="5714504"/>
            <a:chOff x="687279" y="1143496"/>
            <a:chExt cx="11302770" cy="5714504"/>
          </a:xfrm>
        </p:grpSpPr>
        <p:sp>
          <p:nvSpPr>
            <p:cNvPr id="6" name="iṩḷíḓé"/>
            <p:cNvSpPr/>
            <p:nvPr/>
          </p:nvSpPr>
          <p:spPr bwMode="auto">
            <a:xfrm>
              <a:off x="8293100" y="1143496"/>
              <a:ext cx="3696949" cy="5714504"/>
            </a:xfrm>
            <a:custGeom>
              <a:avLst/>
              <a:gdLst>
                <a:gd name="T0" fmla="*/ 179 w 1208"/>
                <a:gd name="T1" fmla="*/ 1688 h 1871"/>
                <a:gd name="T2" fmla="*/ 202 w 1208"/>
                <a:gd name="T3" fmla="*/ 1722 h 1871"/>
                <a:gd name="T4" fmla="*/ 213 w 1208"/>
                <a:gd name="T5" fmla="*/ 1871 h 1871"/>
                <a:gd name="T6" fmla="*/ 1031 w 1208"/>
                <a:gd name="T7" fmla="*/ 1871 h 1871"/>
                <a:gd name="T8" fmla="*/ 1055 w 1208"/>
                <a:gd name="T9" fmla="*/ 1729 h 1871"/>
                <a:gd name="T10" fmla="*/ 1100 w 1208"/>
                <a:gd name="T11" fmla="*/ 1530 h 1871"/>
                <a:gd name="T12" fmla="*/ 1167 w 1208"/>
                <a:gd name="T13" fmla="*/ 1351 h 1871"/>
                <a:gd name="T14" fmla="*/ 1196 w 1208"/>
                <a:gd name="T15" fmla="*/ 1037 h 1871"/>
                <a:gd name="T16" fmla="*/ 1100 w 1208"/>
                <a:gd name="T17" fmla="*/ 823 h 1871"/>
                <a:gd name="T18" fmla="*/ 945 w 1208"/>
                <a:gd name="T19" fmla="*/ 690 h 1871"/>
                <a:gd name="T20" fmla="*/ 925 w 1208"/>
                <a:gd name="T21" fmla="*/ 639 h 1871"/>
                <a:gd name="T22" fmla="*/ 890 w 1208"/>
                <a:gd name="T23" fmla="*/ 576 h 1871"/>
                <a:gd name="T24" fmla="*/ 949 w 1208"/>
                <a:gd name="T25" fmla="*/ 452 h 1871"/>
                <a:gd name="T26" fmla="*/ 925 w 1208"/>
                <a:gd name="T27" fmla="*/ 121 h 1871"/>
                <a:gd name="T28" fmla="*/ 810 w 1208"/>
                <a:gd name="T29" fmla="*/ 28 h 1871"/>
                <a:gd name="T30" fmla="*/ 796 w 1208"/>
                <a:gd name="T31" fmla="*/ 24 h 1871"/>
                <a:gd name="T32" fmla="*/ 733 w 1208"/>
                <a:gd name="T33" fmla="*/ 8 h 1871"/>
                <a:gd name="T34" fmla="*/ 508 w 1208"/>
                <a:gd name="T35" fmla="*/ 56 h 1871"/>
                <a:gd name="T36" fmla="*/ 386 w 1208"/>
                <a:gd name="T37" fmla="*/ 160 h 1871"/>
                <a:gd name="T38" fmla="*/ 402 w 1208"/>
                <a:gd name="T39" fmla="*/ 190 h 1871"/>
                <a:gd name="T40" fmla="*/ 396 w 1208"/>
                <a:gd name="T41" fmla="*/ 263 h 1871"/>
                <a:gd name="T42" fmla="*/ 410 w 1208"/>
                <a:gd name="T43" fmla="*/ 426 h 1871"/>
                <a:gd name="T44" fmla="*/ 386 w 1208"/>
                <a:gd name="T45" fmla="*/ 527 h 1871"/>
                <a:gd name="T46" fmla="*/ 418 w 1208"/>
                <a:gd name="T47" fmla="*/ 588 h 1871"/>
                <a:gd name="T48" fmla="*/ 226 w 1208"/>
                <a:gd name="T49" fmla="*/ 673 h 1871"/>
                <a:gd name="T50" fmla="*/ 153 w 1208"/>
                <a:gd name="T51" fmla="*/ 963 h 1871"/>
                <a:gd name="T52" fmla="*/ 120 w 1208"/>
                <a:gd name="T53" fmla="*/ 1022 h 1871"/>
                <a:gd name="T54" fmla="*/ 106 w 1208"/>
                <a:gd name="T55" fmla="*/ 1057 h 1871"/>
                <a:gd name="T56" fmla="*/ 6 w 1208"/>
                <a:gd name="T57" fmla="*/ 1371 h 1871"/>
                <a:gd name="T58" fmla="*/ 175 w 1208"/>
                <a:gd name="T59" fmla="*/ 1664 h 1871"/>
                <a:gd name="T60" fmla="*/ 326 w 1208"/>
                <a:gd name="T61" fmla="*/ 888 h 1871"/>
                <a:gd name="T62" fmla="*/ 373 w 1208"/>
                <a:gd name="T63" fmla="*/ 811 h 1871"/>
                <a:gd name="T64" fmla="*/ 441 w 1208"/>
                <a:gd name="T65" fmla="*/ 773 h 1871"/>
                <a:gd name="T66" fmla="*/ 484 w 1208"/>
                <a:gd name="T67" fmla="*/ 746 h 1871"/>
                <a:gd name="T68" fmla="*/ 526 w 1208"/>
                <a:gd name="T69" fmla="*/ 718 h 1871"/>
                <a:gd name="T70" fmla="*/ 569 w 1208"/>
                <a:gd name="T71" fmla="*/ 738 h 1871"/>
                <a:gd name="T72" fmla="*/ 453 w 1208"/>
                <a:gd name="T73" fmla="*/ 813 h 1871"/>
                <a:gd name="T74" fmla="*/ 341 w 1208"/>
                <a:gd name="T75" fmla="*/ 911 h 1871"/>
                <a:gd name="T76" fmla="*/ 300 w 1208"/>
                <a:gd name="T77" fmla="*/ 998 h 1871"/>
                <a:gd name="T78" fmla="*/ 261 w 1208"/>
                <a:gd name="T79" fmla="*/ 1014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8" h="1871">
                  <a:moveTo>
                    <a:pt x="175" y="1664"/>
                  </a:moveTo>
                  <a:cubicBezTo>
                    <a:pt x="179" y="1668"/>
                    <a:pt x="181" y="1678"/>
                    <a:pt x="179" y="1688"/>
                  </a:cubicBezTo>
                  <a:cubicBezTo>
                    <a:pt x="177" y="1696"/>
                    <a:pt x="177" y="1704"/>
                    <a:pt x="175" y="1716"/>
                  </a:cubicBezTo>
                  <a:cubicBezTo>
                    <a:pt x="181" y="1716"/>
                    <a:pt x="190" y="1720"/>
                    <a:pt x="202" y="1722"/>
                  </a:cubicBezTo>
                  <a:cubicBezTo>
                    <a:pt x="212" y="1725"/>
                    <a:pt x="220" y="1727"/>
                    <a:pt x="226" y="1727"/>
                  </a:cubicBezTo>
                  <a:cubicBezTo>
                    <a:pt x="224" y="1758"/>
                    <a:pt x="220" y="1806"/>
                    <a:pt x="213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5" y="1856"/>
                    <a:pt x="1039" y="1846"/>
                    <a:pt x="1041" y="1842"/>
                  </a:cubicBezTo>
                  <a:cubicBezTo>
                    <a:pt x="1045" y="1818"/>
                    <a:pt x="1051" y="1781"/>
                    <a:pt x="1055" y="1729"/>
                  </a:cubicBezTo>
                  <a:cubicBezTo>
                    <a:pt x="1059" y="1676"/>
                    <a:pt x="1065" y="1639"/>
                    <a:pt x="1071" y="1615"/>
                  </a:cubicBezTo>
                  <a:cubicBezTo>
                    <a:pt x="1076" y="1593"/>
                    <a:pt x="1086" y="1564"/>
                    <a:pt x="1100" y="1530"/>
                  </a:cubicBezTo>
                  <a:cubicBezTo>
                    <a:pt x="1123" y="1471"/>
                    <a:pt x="1135" y="1440"/>
                    <a:pt x="1135" y="1440"/>
                  </a:cubicBezTo>
                  <a:cubicBezTo>
                    <a:pt x="1155" y="1382"/>
                    <a:pt x="1165" y="1351"/>
                    <a:pt x="1167" y="1351"/>
                  </a:cubicBezTo>
                  <a:cubicBezTo>
                    <a:pt x="1180" y="1319"/>
                    <a:pt x="1194" y="1294"/>
                    <a:pt x="1208" y="1278"/>
                  </a:cubicBezTo>
                  <a:cubicBezTo>
                    <a:pt x="1206" y="1164"/>
                    <a:pt x="1202" y="1083"/>
                    <a:pt x="1196" y="1037"/>
                  </a:cubicBezTo>
                  <a:cubicBezTo>
                    <a:pt x="1188" y="957"/>
                    <a:pt x="1167" y="899"/>
                    <a:pt x="1135" y="856"/>
                  </a:cubicBezTo>
                  <a:cubicBezTo>
                    <a:pt x="1129" y="848"/>
                    <a:pt x="1116" y="836"/>
                    <a:pt x="1100" y="823"/>
                  </a:cubicBezTo>
                  <a:cubicBezTo>
                    <a:pt x="1080" y="805"/>
                    <a:pt x="1067" y="793"/>
                    <a:pt x="1061" y="787"/>
                  </a:cubicBezTo>
                  <a:cubicBezTo>
                    <a:pt x="1014" y="740"/>
                    <a:pt x="976" y="708"/>
                    <a:pt x="945" y="690"/>
                  </a:cubicBezTo>
                  <a:cubicBezTo>
                    <a:pt x="945" y="681"/>
                    <a:pt x="939" y="665"/>
                    <a:pt x="927" y="645"/>
                  </a:cubicBezTo>
                  <a:cubicBezTo>
                    <a:pt x="927" y="643"/>
                    <a:pt x="925" y="641"/>
                    <a:pt x="925" y="639"/>
                  </a:cubicBezTo>
                  <a:cubicBezTo>
                    <a:pt x="912" y="614"/>
                    <a:pt x="904" y="594"/>
                    <a:pt x="904" y="580"/>
                  </a:cubicBezTo>
                  <a:cubicBezTo>
                    <a:pt x="900" y="576"/>
                    <a:pt x="896" y="576"/>
                    <a:pt x="890" y="576"/>
                  </a:cubicBezTo>
                  <a:cubicBezTo>
                    <a:pt x="886" y="576"/>
                    <a:pt x="880" y="574"/>
                    <a:pt x="871" y="574"/>
                  </a:cubicBezTo>
                  <a:cubicBezTo>
                    <a:pt x="906" y="549"/>
                    <a:pt x="931" y="509"/>
                    <a:pt x="949" y="452"/>
                  </a:cubicBezTo>
                  <a:cubicBezTo>
                    <a:pt x="965" y="397"/>
                    <a:pt x="971" y="340"/>
                    <a:pt x="967" y="280"/>
                  </a:cubicBezTo>
                  <a:cubicBezTo>
                    <a:pt x="963" y="217"/>
                    <a:pt x="949" y="162"/>
                    <a:pt x="925" y="121"/>
                  </a:cubicBezTo>
                  <a:cubicBezTo>
                    <a:pt x="896" y="73"/>
                    <a:pt x="859" y="44"/>
                    <a:pt x="812" y="36"/>
                  </a:cubicBezTo>
                  <a:cubicBezTo>
                    <a:pt x="806" y="36"/>
                    <a:pt x="806" y="32"/>
                    <a:pt x="810" y="28"/>
                  </a:cubicBezTo>
                  <a:cubicBezTo>
                    <a:pt x="812" y="24"/>
                    <a:pt x="812" y="22"/>
                    <a:pt x="808" y="22"/>
                  </a:cubicBezTo>
                  <a:cubicBezTo>
                    <a:pt x="802" y="20"/>
                    <a:pt x="798" y="20"/>
                    <a:pt x="796" y="24"/>
                  </a:cubicBezTo>
                  <a:cubicBezTo>
                    <a:pt x="794" y="28"/>
                    <a:pt x="792" y="32"/>
                    <a:pt x="790" y="32"/>
                  </a:cubicBezTo>
                  <a:cubicBezTo>
                    <a:pt x="782" y="22"/>
                    <a:pt x="763" y="14"/>
                    <a:pt x="733" y="8"/>
                  </a:cubicBezTo>
                  <a:cubicBezTo>
                    <a:pt x="706" y="2"/>
                    <a:pt x="680" y="0"/>
                    <a:pt x="657" y="0"/>
                  </a:cubicBezTo>
                  <a:cubicBezTo>
                    <a:pt x="614" y="6"/>
                    <a:pt x="565" y="24"/>
                    <a:pt x="508" y="56"/>
                  </a:cubicBezTo>
                  <a:cubicBezTo>
                    <a:pt x="477" y="75"/>
                    <a:pt x="437" y="99"/>
                    <a:pt x="386" y="129"/>
                  </a:cubicBezTo>
                  <a:cubicBezTo>
                    <a:pt x="390" y="140"/>
                    <a:pt x="388" y="150"/>
                    <a:pt x="386" y="160"/>
                  </a:cubicBezTo>
                  <a:cubicBezTo>
                    <a:pt x="382" y="166"/>
                    <a:pt x="377" y="174"/>
                    <a:pt x="373" y="190"/>
                  </a:cubicBezTo>
                  <a:cubicBezTo>
                    <a:pt x="384" y="192"/>
                    <a:pt x="394" y="192"/>
                    <a:pt x="402" y="190"/>
                  </a:cubicBezTo>
                  <a:cubicBezTo>
                    <a:pt x="412" y="186"/>
                    <a:pt x="418" y="186"/>
                    <a:pt x="420" y="186"/>
                  </a:cubicBezTo>
                  <a:cubicBezTo>
                    <a:pt x="416" y="202"/>
                    <a:pt x="408" y="229"/>
                    <a:pt x="396" y="263"/>
                  </a:cubicBezTo>
                  <a:cubicBezTo>
                    <a:pt x="388" y="292"/>
                    <a:pt x="386" y="324"/>
                    <a:pt x="386" y="353"/>
                  </a:cubicBezTo>
                  <a:cubicBezTo>
                    <a:pt x="414" y="369"/>
                    <a:pt x="422" y="393"/>
                    <a:pt x="410" y="426"/>
                  </a:cubicBezTo>
                  <a:cubicBezTo>
                    <a:pt x="404" y="444"/>
                    <a:pt x="390" y="472"/>
                    <a:pt x="369" y="511"/>
                  </a:cubicBezTo>
                  <a:cubicBezTo>
                    <a:pt x="369" y="519"/>
                    <a:pt x="375" y="523"/>
                    <a:pt x="386" y="527"/>
                  </a:cubicBezTo>
                  <a:cubicBezTo>
                    <a:pt x="390" y="529"/>
                    <a:pt x="398" y="531"/>
                    <a:pt x="412" y="531"/>
                  </a:cubicBezTo>
                  <a:cubicBezTo>
                    <a:pt x="412" y="556"/>
                    <a:pt x="414" y="574"/>
                    <a:pt x="418" y="588"/>
                  </a:cubicBezTo>
                  <a:cubicBezTo>
                    <a:pt x="422" y="596"/>
                    <a:pt x="431" y="608"/>
                    <a:pt x="443" y="625"/>
                  </a:cubicBezTo>
                  <a:cubicBezTo>
                    <a:pt x="367" y="608"/>
                    <a:pt x="296" y="625"/>
                    <a:pt x="226" y="673"/>
                  </a:cubicBezTo>
                  <a:cubicBezTo>
                    <a:pt x="218" y="698"/>
                    <a:pt x="206" y="744"/>
                    <a:pt x="194" y="815"/>
                  </a:cubicBezTo>
                  <a:cubicBezTo>
                    <a:pt x="181" y="884"/>
                    <a:pt x="167" y="933"/>
                    <a:pt x="153" y="963"/>
                  </a:cubicBezTo>
                  <a:cubicBezTo>
                    <a:pt x="149" y="972"/>
                    <a:pt x="143" y="984"/>
                    <a:pt x="132" y="1002"/>
                  </a:cubicBezTo>
                  <a:cubicBezTo>
                    <a:pt x="128" y="1010"/>
                    <a:pt x="124" y="1016"/>
                    <a:pt x="120" y="1022"/>
                  </a:cubicBezTo>
                  <a:cubicBezTo>
                    <a:pt x="116" y="1030"/>
                    <a:pt x="112" y="1039"/>
                    <a:pt x="110" y="1045"/>
                  </a:cubicBezTo>
                  <a:cubicBezTo>
                    <a:pt x="108" y="1049"/>
                    <a:pt x="108" y="1053"/>
                    <a:pt x="106" y="1057"/>
                  </a:cubicBezTo>
                  <a:cubicBezTo>
                    <a:pt x="73" y="1134"/>
                    <a:pt x="53" y="1181"/>
                    <a:pt x="47" y="1201"/>
                  </a:cubicBezTo>
                  <a:cubicBezTo>
                    <a:pt x="24" y="1262"/>
                    <a:pt x="10" y="1319"/>
                    <a:pt x="6" y="1371"/>
                  </a:cubicBezTo>
                  <a:cubicBezTo>
                    <a:pt x="0" y="1457"/>
                    <a:pt x="8" y="1528"/>
                    <a:pt x="26" y="1578"/>
                  </a:cubicBezTo>
                  <a:cubicBezTo>
                    <a:pt x="55" y="1647"/>
                    <a:pt x="104" y="1676"/>
                    <a:pt x="175" y="1664"/>
                  </a:cubicBezTo>
                  <a:close/>
                  <a:moveTo>
                    <a:pt x="296" y="917"/>
                  </a:moveTo>
                  <a:cubicBezTo>
                    <a:pt x="300" y="911"/>
                    <a:pt x="312" y="901"/>
                    <a:pt x="326" y="888"/>
                  </a:cubicBezTo>
                  <a:cubicBezTo>
                    <a:pt x="341" y="876"/>
                    <a:pt x="351" y="864"/>
                    <a:pt x="357" y="856"/>
                  </a:cubicBezTo>
                  <a:cubicBezTo>
                    <a:pt x="363" y="846"/>
                    <a:pt x="369" y="832"/>
                    <a:pt x="373" y="811"/>
                  </a:cubicBezTo>
                  <a:cubicBezTo>
                    <a:pt x="379" y="789"/>
                    <a:pt x="386" y="773"/>
                    <a:pt x="390" y="763"/>
                  </a:cubicBezTo>
                  <a:cubicBezTo>
                    <a:pt x="410" y="771"/>
                    <a:pt x="426" y="775"/>
                    <a:pt x="441" y="773"/>
                  </a:cubicBezTo>
                  <a:cubicBezTo>
                    <a:pt x="455" y="771"/>
                    <a:pt x="471" y="767"/>
                    <a:pt x="490" y="759"/>
                  </a:cubicBezTo>
                  <a:cubicBezTo>
                    <a:pt x="490" y="754"/>
                    <a:pt x="488" y="750"/>
                    <a:pt x="484" y="746"/>
                  </a:cubicBezTo>
                  <a:cubicBezTo>
                    <a:pt x="479" y="742"/>
                    <a:pt x="479" y="738"/>
                    <a:pt x="479" y="734"/>
                  </a:cubicBezTo>
                  <a:cubicBezTo>
                    <a:pt x="494" y="738"/>
                    <a:pt x="510" y="734"/>
                    <a:pt x="526" y="718"/>
                  </a:cubicBezTo>
                  <a:cubicBezTo>
                    <a:pt x="545" y="704"/>
                    <a:pt x="561" y="700"/>
                    <a:pt x="575" y="706"/>
                  </a:cubicBezTo>
                  <a:cubicBezTo>
                    <a:pt x="577" y="714"/>
                    <a:pt x="577" y="726"/>
                    <a:pt x="569" y="738"/>
                  </a:cubicBezTo>
                  <a:cubicBezTo>
                    <a:pt x="559" y="754"/>
                    <a:pt x="555" y="765"/>
                    <a:pt x="553" y="767"/>
                  </a:cubicBezTo>
                  <a:cubicBezTo>
                    <a:pt x="543" y="775"/>
                    <a:pt x="508" y="791"/>
                    <a:pt x="453" y="813"/>
                  </a:cubicBezTo>
                  <a:cubicBezTo>
                    <a:pt x="410" y="832"/>
                    <a:pt x="382" y="850"/>
                    <a:pt x="365" y="870"/>
                  </a:cubicBezTo>
                  <a:cubicBezTo>
                    <a:pt x="357" y="878"/>
                    <a:pt x="351" y="892"/>
                    <a:pt x="341" y="911"/>
                  </a:cubicBezTo>
                  <a:cubicBezTo>
                    <a:pt x="333" y="929"/>
                    <a:pt x="324" y="943"/>
                    <a:pt x="316" y="951"/>
                  </a:cubicBezTo>
                  <a:cubicBezTo>
                    <a:pt x="314" y="968"/>
                    <a:pt x="308" y="984"/>
                    <a:pt x="300" y="998"/>
                  </a:cubicBezTo>
                  <a:cubicBezTo>
                    <a:pt x="296" y="1008"/>
                    <a:pt x="286" y="1020"/>
                    <a:pt x="275" y="1037"/>
                  </a:cubicBezTo>
                  <a:cubicBezTo>
                    <a:pt x="267" y="1030"/>
                    <a:pt x="263" y="1022"/>
                    <a:pt x="261" y="1014"/>
                  </a:cubicBezTo>
                  <a:cubicBezTo>
                    <a:pt x="253" y="990"/>
                    <a:pt x="265" y="957"/>
                    <a:pt x="296" y="91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grpSp>
          <p:nvGrpSpPr>
            <p:cNvPr id="7" name="iSḻîḓe"/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18" name="íṡḻîḑè"/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lnSpcReduction="20000"/>
              </a:bodyPr>
              <a:lstStyle/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zh-CN" altLang="en-US" sz="1400" dirty="0"/>
                  <a:t>本博客交流平台</a:t>
                </a:r>
                <a:r>
                  <a:rPr lang="en-US" altLang="zh-CN" sz="1400" dirty="0"/>
                  <a:t>是一个</a:t>
                </a:r>
                <a:r>
                  <a:rPr lang="zh-CN" altLang="en-US" sz="1400" dirty="0"/>
                  <a:t>在线移动端</a:t>
                </a:r>
                <a:r>
                  <a:rPr lang="zh-CN" altLang="en-US" sz="1400" dirty="0"/>
                  <a:t>多用户博客</a:t>
                </a:r>
                <a:r>
                  <a:rPr lang="en-US" altLang="zh-CN" sz="1400" dirty="0"/>
                  <a:t>APP，</a:t>
                </a:r>
                <a:r>
                  <a:rPr lang="zh-CN" altLang="en-US" sz="1400" dirty="0"/>
                  <a:t>基于</a:t>
                </a:r>
                <a:r>
                  <a:rPr lang="en-US" altLang="zh-CN" sz="1400" dirty="0">
                    <a:sym typeface="+mn-ea"/>
                  </a:rPr>
                  <a:t>Android</a:t>
                </a:r>
                <a:r>
                  <a:rPr lang="zh-CN" altLang="en-US" sz="1400" dirty="0">
                    <a:sym typeface="+mn-ea"/>
                  </a:rPr>
                  <a:t>移动应用开发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zh-CN" altLang="en-US" sz="1400" dirty="0"/>
                  <a:t>用户可以注册申请自己的博客，并在该博客平台享受发表、评论、点赞、收藏博客功能以及部分个性化设置功能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  <a:p>
                <a:pPr marL="285750" indent="-285750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charset="0"/>
                  <a:buChar char="Ø"/>
                </a:pPr>
                <a:r>
                  <a:rPr lang="en-US" altLang="zh-CN" sz="1400" dirty="0"/>
                  <a:t>该平台</a:t>
                </a:r>
                <a:r>
                  <a:rPr lang="zh-CN" altLang="en-US" sz="1400" dirty="0"/>
                  <a:t>实现了博友互动和资源共享，手机端</a:t>
                </a:r>
                <a:r>
                  <a:rPr lang="en-US" altLang="zh-CN" sz="1400" dirty="0"/>
                  <a:t>APP</a:t>
                </a:r>
                <a:r>
                  <a:rPr lang="zh-CN" altLang="en-US" sz="1400" dirty="0"/>
                  <a:t>也提高了使用博客的便利性等</a:t>
                </a:r>
                <a:r>
                  <a:rPr lang="en-US" altLang="zh-CN" sz="1400" dirty="0"/>
                  <a:t>。</a:t>
                </a:r>
                <a:endParaRPr lang="en-US" altLang="zh-CN" sz="1400" dirty="0"/>
              </a:p>
            </p:txBody>
          </p:sp>
          <p:sp>
            <p:nvSpPr>
              <p:cNvPr id="19" name="îsļíḑê"/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工程概述</a:t>
                </a:r>
                <a:endParaRPr lang="zh-CN" altLang="en-US" sz="2400" b="1" dirty="0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>
              <a:off x="687279" y="2799000"/>
              <a:ext cx="7703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ṧļîḋé"/>
            <p:cNvGrpSpPr/>
            <p:nvPr/>
          </p:nvGrpSpPr>
          <p:grpSpPr>
            <a:xfrm>
              <a:off x="687279" y="3355835"/>
              <a:ext cx="7388720" cy="1255542"/>
              <a:chOff x="687279" y="2983712"/>
              <a:chExt cx="7388720" cy="1255542"/>
            </a:xfrm>
          </p:grpSpPr>
          <p:sp>
            <p:nvSpPr>
              <p:cNvPr id="15" name="iśḷiḑe"/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îṧḷîḓe"/>
              <p:cNvSpPr txBox="1"/>
              <p:nvPr/>
            </p:nvSpPr>
            <p:spPr bwMode="auto">
              <a:xfrm>
                <a:off x="1006555" y="2983712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</a:t>
                </a:r>
                <a:r>
                  <a:rPr lang="zh-CN" altLang="en-US" sz="2000" b="1" dirty="0"/>
                  <a:t>优势</a:t>
                </a:r>
                <a:endParaRPr lang="zh-CN" altLang="en-US" sz="2000" b="1" dirty="0"/>
              </a:p>
            </p:txBody>
          </p:sp>
          <p:sp>
            <p:nvSpPr>
              <p:cNvPr id="17" name="íšlíďe"/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手机端发表博客的便利性和快捷性</a:t>
                </a:r>
                <a:r>
                  <a:rPr lang="en-US" altLang="zh-CN" sz="1100" dirty="0"/>
                  <a:t>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摆脱了传统写博的</a:t>
                </a:r>
                <a:r>
                  <a:rPr lang="zh-CN" altLang="en-US" sz="1100" dirty="0"/>
                  <a:t>限制，可以随时更新心情和发表身边的新鲜事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</p:grpSp>
        <p:grpSp>
          <p:nvGrpSpPr>
            <p:cNvPr id="10" name="i$lîḑê"/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12" name="îŝļîďè"/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ïṩlîďé"/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</a:t>
                </a:r>
                <a:r>
                  <a:rPr lang="zh-CN" altLang="en-US" sz="2000" b="1" dirty="0"/>
                  <a:t>弱势</a:t>
                </a:r>
                <a:endParaRPr lang="zh-CN" altLang="en-US" sz="2000" b="1" dirty="0"/>
              </a:p>
            </p:txBody>
          </p:sp>
          <p:sp>
            <p:nvSpPr>
              <p:cNvPr id="14" name="íṣḻíḋe"/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写博篇幅受到了限制</a:t>
                </a:r>
                <a:r>
                  <a:rPr lang="en-US" altLang="zh-CN" sz="1100" dirty="0"/>
                  <a:t>. </a:t>
                </a:r>
                <a:endParaRPr lang="en-US" altLang="zh-CN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dirty="0"/>
                  <a:t>长篇写博时输入速度受限，以及手机小界面可能会影响视觉效果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607050" cy="656590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Blog Development process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670" y="3088640"/>
            <a:ext cx="4574540" cy="1898015"/>
          </a:xfrm>
        </p:spPr>
        <p:txBody>
          <a:bodyPr>
            <a:norm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案例分析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需求调研与原型开发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需求建模与系统设计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项目编码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Engineering development process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7937" y="1183451"/>
            <a:ext cx="9976263" cy="4801024"/>
            <a:chOff x="1107937" y="1192976"/>
            <a:chExt cx="9976263" cy="4801024"/>
          </a:xfrm>
        </p:grpSpPr>
        <p:sp>
          <p:nvSpPr>
            <p:cNvPr id="6" name="îślïḑé"/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$ļídê"/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iśḷïdê"/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4.27</a:t>
              </a:r>
              <a:endParaRPr lang="en-US" altLang="ko-KR" sz="2400" b="0">
                <a:solidFill>
                  <a:schemeClr val="accent2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9" name="îślïḓe"/>
            <p:cNvGrpSpPr/>
            <p:nvPr/>
          </p:nvGrpSpPr>
          <p:grpSpPr>
            <a:xfrm>
              <a:off x="3730625" y="4325964"/>
              <a:ext cx="2108063" cy="1518920"/>
              <a:chOff x="1326000" y="4868424"/>
              <a:chExt cx="2108063" cy="1518920"/>
            </a:xfrm>
          </p:grpSpPr>
          <p:sp>
            <p:nvSpPr>
              <p:cNvPr id="28" name="íṥľiḑe"/>
              <p:cNvSpPr/>
              <p:nvPr/>
            </p:nvSpPr>
            <p:spPr bwMode="auto">
              <a:xfrm>
                <a:off x="1326635" y="5255774"/>
                <a:ext cx="2092325" cy="1131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090" dirty="0"/>
                  <a:t>采用</a:t>
                </a:r>
                <a:r>
                  <a:rPr lang="en-US" altLang="zh-CN" sz="1090" dirty="0"/>
                  <a:t>NABCD</a:t>
                </a:r>
                <a:r>
                  <a:rPr lang="zh-CN" altLang="en-US" sz="1090" dirty="0"/>
                  <a:t>法对实验软件项目可行性进行合议，并实施用户调研；</a:t>
                </a:r>
                <a:endParaRPr lang="zh-CN" altLang="en-US" sz="109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090" dirty="0"/>
                  <a:t>用墨刀原型设计工具进行设计。</a:t>
                </a:r>
                <a:endParaRPr lang="zh-CN" altLang="en-US" sz="1090" dirty="0"/>
              </a:p>
            </p:txBody>
          </p:sp>
          <p:sp>
            <p:nvSpPr>
              <p:cNvPr id="29" name="íSļiḍè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需求调研与</a:t>
                </a:r>
                <a:r>
                  <a:rPr lang="zh-CN" altLang="en-US" sz="1800" b="1" dirty="0"/>
                  <a:t>原型开发</a:t>
                </a:r>
                <a:endParaRPr lang="zh-CN" altLang="en-US" sz="1800" b="1" dirty="0"/>
              </a:p>
            </p:txBody>
          </p:sp>
        </p:grpSp>
        <p:sp>
          <p:nvSpPr>
            <p:cNvPr id="10" name="ïṣḷídê"/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ï$lïḍê"/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rPr>
                <a:t>6.21</a:t>
              </a:r>
              <a:endParaRPr lang="en-US" altLang="ko-KR" sz="2400" b="0" dirty="0">
                <a:solidFill>
                  <a:schemeClr val="accent4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3" name="íṣḷíḋê"/>
            <p:cNvGrpSpPr/>
            <p:nvPr/>
          </p:nvGrpSpPr>
          <p:grpSpPr>
            <a:xfrm>
              <a:off x="8976000" y="2876543"/>
              <a:ext cx="2108200" cy="1988820"/>
              <a:chOff x="1326000" y="4868424"/>
              <a:chExt cx="2108200" cy="1988820"/>
            </a:xfrm>
          </p:grpSpPr>
          <p:sp>
            <p:nvSpPr>
              <p:cNvPr id="26" name="ïśľïḓe"/>
              <p:cNvSpPr/>
              <p:nvPr/>
            </p:nvSpPr>
            <p:spPr bwMode="auto">
              <a:xfrm>
                <a:off x="1326000" y="5255774"/>
                <a:ext cx="2108200" cy="1601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细化分析系统设计模型</a:t>
                </a:r>
                <a:r>
                  <a:rPr lang="zh-CN" altLang="en-US" sz="1100" dirty="0"/>
                  <a:t>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搭建环境、商议编码</a:t>
                </a:r>
                <a:r>
                  <a:rPr lang="zh-CN" altLang="en-US" sz="1100" dirty="0"/>
                  <a:t>规范；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采用团队协作方式编写软件代码，创建程序开发软件关联数据库，</a:t>
                </a:r>
                <a:r>
                  <a:rPr lang="zh-CN" altLang="en-US" sz="1100" dirty="0"/>
                  <a:t>并进行必要代码测试。</a:t>
                </a:r>
                <a:endParaRPr lang="zh-CN" altLang="en-US" sz="1100" dirty="0"/>
              </a:p>
            </p:txBody>
          </p:sp>
          <p:sp>
            <p:nvSpPr>
              <p:cNvPr id="27" name="iṣļiḍé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项目</a:t>
                </a:r>
                <a:r>
                  <a:rPr lang="zh-CN" altLang="en-US" sz="1800" b="1" dirty="0"/>
                  <a:t>编码</a:t>
                </a:r>
                <a:endParaRPr lang="zh-CN" altLang="en-US" sz="1800" b="1" dirty="0"/>
              </a:p>
            </p:txBody>
          </p:sp>
        </p:grpSp>
        <p:sp>
          <p:nvSpPr>
            <p:cNvPr id="14" name="iŝḷíḑè"/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5" name="iṣlïḍé"/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ṩ1íḋè"/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5.15</a:t>
              </a:r>
              <a:endParaRPr lang="en-US" altLang="ko-KR" sz="2400" b="0" dirty="0">
                <a:solidFill>
                  <a:schemeClr val="accent3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17" name="îšļïḋe"/>
            <p:cNvGrpSpPr/>
            <p:nvPr/>
          </p:nvGrpSpPr>
          <p:grpSpPr>
            <a:xfrm>
              <a:off x="6353313" y="3603463"/>
              <a:ext cx="2108200" cy="2101850"/>
              <a:chOff x="1326000" y="4868424"/>
              <a:chExt cx="2108200" cy="2101850"/>
            </a:xfrm>
          </p:grpSpPr>
          <p:sp>
            <p:nvSpPr>
              <p:cNvPr id="24" name="îṥļïde"/>
              <p:cNvSpPr/>
              <p:nvPr/>
            </p:nvSpPr>
            <p:spPr bwMode="auto">
              <a:xfrm>
                <a:off x="1326000" y="5255774"/>
                <a:ext cx="2108200" cy="171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设计并绘制团队软件系统数据流图、编写数据字典、设计ER图、软件系统状态图</a:t>
                </a:r>
                <a:r>
                  <a:rPr lang="zh-CN" altLang="en-US" sz="1100" dirty="0"/>
                  <a:t>；</a:t>
                </a:r>
                <a:endParaRPr lang="zh-CN" altLang="en-US" sz="1100" dirty="0"/>
              </a:p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zh-CN" altLang="en-US" sz="1100" dirty="0"/>
                  <a:t>设计软件系统总体结构和数据库</a:t>
                </a:r>
                <a:r>
                  <a:rPr lang="zh-CN" altLang="en-US" sz="1100" dirty="0"/>
                  <a:t>逻辑结构。</a:t>
                </a:r>
                <a:endParaRPr lang="zh-CN" altLang="en-US" sz="1100" dirty="0"/>
              </a:p>
            </p:txBody>
          </p:sp>
          <p:sp>
            <p:nvSpPr>
              <p:cNvPr id="25" name="ïşḷîḍè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需求建模与系统</a:t>
                </a:r>
                <a:r>
                  <a:rPr lang="zh-CN" altLang="en-US" sz="1800" b="1" dirty="0"/>
                  <a:t>设计</a:t>
                </a:r>
                <a:endParaRPr lang="zh-CN" altLang="en-US" sz="1800" b="1" dirty="0"/>
              </a:p>
            </p:txBody>
          </p:sp>
        </p:grpSp>
        <p:sp>
          <p:nvSpPr>
            <p:cNvPr id="18" name="iś1íḓé"/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9" name="iṩḷïďê"/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şḻïďè"/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4.15</a:t>
              </a:r>
              <a:endParaRPr lang="en-US" altLang="ko-KR" sz="2400" b="0" dirty="0">
                <a:solidFill>
                  <a:schemeClr val="accent1"/>
                </a:solidFill>
                <a:effectLst/>
                <a:latin typeface="Impact" panose="020B0806030902050204" pitchFamily="34" charset="0"/>
              </a:endParaRPr>
            </a:p>
          </p:txBody>
        </p:sp>
        <p:grpSp>
          <p:nvGrpSpPr>
            <p:cNvPr id="21" name="iş1íḓê"/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ïṣľiḑê"/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l">
                  <a:lnSpc>
                    <a:spcPct val="130000"/>
                  </a:lnSpc>
                  <a:buFont typeface="Wingdings" panose="05000000000000000000" charset="0"/>
                  <a:buChar char="u"/>
                </a:pPr>
                <a:r>
                  <a:rPr lang="en-US" altLang="zh-CN" sz="1100" dirty="0"/>
                  <a:t>结合使用体验</a:t>
                </a:r>
                <a:r>
                  <a:rPr lang="zh-CN" altLang="en-US" sz="1100" dirty="0"/>
                  <a:t>，</a:t>
                </a:r>
                <a:r>
                  <a:rPr lang="en-US" altLang="zh-CN" sz="1100" dirty="0"/>
                  <a:t>分析CSDN 的 Markdown 编辑器</a:t>
                </a:r>
                <a:r>
                  <a:rPr lang="zh-CN" altLang="en-US" sz="1100" dirty="0"/>
                  <a:t>。</a:t>
                </a:r>
                <a:endParaRPr lang="zh-CN" altLang="en-US" sz="1100" dirty="0"/>
              </a:p>
            </p:txBody>
          </p:sp>
          <p:sp>
            <p:nvSpPr>
              <p:cNvPr id="23" name="ïśļîḍé"/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案例分析</a:t>
                </a:r>
                <a:endParaRPr lang="zh-CN" altLang="en-US" sz="1800" b="1" dirty="0"/>
              </a:p>
            </p:txBody>
          </p:sp>
        </p:grpSp>
      </p:grpSp>
      <p:pic>
        <p:nvPicPr>
          <p:cNvPr id="31" name="图片 30" descr="32303038313137383b32303131373236393bcafdbeddb7d6cef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6125" y="1651000"/>
            <a:ext cx="627380" cy="627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7385" y="2381250"/>
            <a:ext cx="5118735" cy="656590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/>
              <a:t>Blog Achievements Display</a:t>
            </a:r>
            <a:endParaRPr lang="en-US" altLang="zh-CN" sz="2800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61490" y="3088505"/>
            <a:ext cx="4546600" cy="1015623"/>
          </a:xfrm>
        </p:spPr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功能展示</a:t>
            </a:r>
            <a:r>
              <a:rPr lang="en-US" altLang="zh-CN" sz="1600" dirty="0"/>
              <a:t>.</a:t>
            </a:r>
            <a:endParaRPr lang="en-US" altLang="zh-CN" sz="1600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zh-CN" altLang="en-US" sz="1600" dirty="0"/>
              <a:t>系统测试和使用展示</a:t>
            </a:r>
            <a:endParaRPr lang="en-US" altLang="zh-CN" sz="1600" dirty="0"/>
          </a:p>
          <a:p>
            <a:pPr lvl="0" algn="l">
              <a:buFont typeface="Arial" panose="020B0604020202020204" pitchFamily="34" charset="0"/>
            </a:pPr>
            <a:endParaRPr lang="en-US" altLang="zh-CN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96132" y="4985797"/>
            <a:ext cx="1324356" cy="115147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display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6ceb79f8-eb92-404b-8100-9145e4f4c3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1000" y="1944000"/>
            <a:ext cx="9810137" cy="3773172"/>
            <a:chOff x="1191000" y="1944000"/>
            <a:chExt cx="9810137" cy="3773172"/>
          </a:xfrm>
        </p:grpSpPr>
        <p:grpSp>
          <p:nvGrpSpPr>
            <p:cNvPr id="6" name="îṩḻîḑê"/>
            <p:cNvGrpSpPr/>
            <p:nvPr/>
          </p:nvGrpSpPr>
          <p:grpSpPr>
            <a:xfrm>
              <a:off x="3395731" y="2034000"/>
              <a:ext cx="5400538" cy="3258238"/>
              <a:chOff x="3395731" y="2034000"/>
              <a:chExt cx="5400538" cy="3258238"/>
            </a:xfrm>
          </p:grpSpPr>
          <p:sp>
            <p:nvSpPr>
              <p:cNvPr id="19" name="íṡḷïḍé"/>
              <p:cNvSpPr/>
              <p:nvPr/>
            </p:nvSpPr>
            <p:spPr>
              <a:xfrm rot="13674748">
                <a:off x="5347115" y="2389480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ṡļiḋe"/>
              <p:cNvSpPr/>
              <p:nvPr/>
            </p:nvSpPr>
            <p:spPr>
              <a:xfrm rot="8943721" flipH="1">
                <a:off x="6509414" y="2320040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1" name="iṡ1ïḑè"/>
              <p:cNvSpPr/>
              <p:nvPr/>
            </p:nvSpPr>
            <p:spPr>
              <a:xfrm rot="6358749" flipH="1">
                <a:off x="6921230" y="2032099"/>
                <a:ext cx="78399" cy="1131853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2" name="î$ľîḓé"/>
              <p:cNvSpPr/>
              <p:nvPr/>
            </p:nvSpPr>
            <p:spPr>
              <a:xfrm rot="16200000" flipH="1">
                <a:off x="6497759" y="3902386"/>
                <a:ext cx="78399" cy="1874964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3" name="íşļïḍê"/>
              <p:cNvSpPr/>
              <p:nvPr/>
            </p:nvSpPr>
            <p:spPr>
              <a:xfrm rot="19652835" flipH="1">
                <a:off x="7226182" y="3476721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4" name="ïṣlïďê"/>
              <p:cNvSpPr/>
              <p:nvPr/>
            </p:nvSpPr>
            <p:spPr>
              <a:xfrm rot="1004593" flipH="1">
                <a:off x="7974711" y="3987602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5" name="iSľïḋê"/>
              <p:cNvSpPr/>
              <p:nvPr/>
            </p:nvSpPr>
            <p:spPr>
              <a:xfrm rot="15057229" flipH="1">
                <a:off x="7111152" y="2434985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6" name="ïṧļïḍe"/>
              <p:cNvSpPr/>
              <p:nvPr/>
            </p:nvSpPr>
            <p:spPr>
              <a:xfrm rot="11627016" flipH="1">
                <a:off x="8187759" y="3205104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7" name="îSlíḍè"/>
              <p:cNvSpPr/>
              <p:nvPr/>
            </p:nvSpPr>
            <p:spPr>
              <a:xfrm rot="2810845">
                <a:off x="4326640" y="3326849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ṣļiḍè"/>
              <p:cNvSpPr/>
              <p:nvPr/>
            </p:nvSpPr>
            <p:spPr>
              <a:xfrm rot="5400000">
                <a:off x="4763491" y="3972638"/>
                <a:ext cx="78399" cy="1734459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sp>
            <p:nvSpPr>
              <p:cNvPr id="29" name="ïṩḻïḋé"/>
              <p:cNvSpPr/>
              <p:nvPr/>
            </p:nvSpPr>
            <p:spPr>
              <a:xfrm rot="4263180">
                <a:off x="5038480" y="3148936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grpSp>
            <p:nvGrpSpPr>
              <p:cNvPr id="30" name="îṣḻiḓe"/>
              <p:cNvGrpSpPr/>
              <p:nvPr/>
            </p:nvGrpSpPr>
            <p:grpSpPr>
              <a:xfrm>
                <a:off x="5784921" y="2034000"/>
                <a:ext cx="740748" cy="740748"/>
                <a:chOff x="5784921" y="1899000"/>
                <a:chExt cx="740748" cy="740748"/>
              </a:xfrm>
            </p:grpSpPr>
            <p:sp>
              <p:nvSpPr>
                <p:cNvPr id="41" name="ïśľiḑé"/>
                <p:cNvSpPr/>
                <p:nvPr/>
              </p:nvSpPr>
              <p:spPr>
                <a:xfrm>
                  <a:off x="5784921" y="1899000"/>
                  <a:ext cx="740748" cy="7407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2" name="iṧ1íḓê"/>
                <p:cNvSpPr/>
                <p:nvPr/>
              </p:nvSpPr>
              <p:spPr bwMode="auto">
                <a:xfrm>
                  <a:off x="5918531" y="207773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iṩļídè"/>
              <p:cNvSpPr/>
              <p:nvPr/>
            </p:nvSpPr>
            <p:spPr>
              <a:xfrm rot="17067092" flipH="1">
                <a:off x="7849347" y="2422055"/>
                <a:ext cx="78399" cy="859181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</a:p>
            </p:txBody>
          </p:sp>
          <p:grpSp>
            <p:nvGrpSpPr>
              <p:cNvPr id="32" name="íṡ1ïḓê"/>
              <p:cNvGrpSpPr/>
              <p:nvPr/>
            </p:nvGrpSpPr>
            <p:grpSpPr>
              <a:xfrm>
                <a:off x="8055521" y="2731569"/>
                <a:ext cx="740748" cy="740748"/>
                <a:chOff x="8055521" y="2596569"/>
                <a:chExt cx="740748" cy="740748"/>
              </a:xfrm>
            </p:grpSpPr>
            <p:sp>
              <p:nvSpPr>
                <p:cNvPr id="39" name="îṥlîďè"/>
                <p:cNvSpPr/>
                <p:nvPr/>
              </p:nvSpPr>
              <p:spPr>
                <a:xfrm>
                  <a:off x="8055521" y="2596569"/>
                  <a:ext cx="740748" cy="7407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0" name="ísļïḓê"/>
                <p:cNvSpPr/>
                <p:nvPr/>
              </p:nvSpPr>
              <p:spPr bwMode="auto">
                <a:xfrm>
                  <a:off x="8189132" y="277530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îṣļíḓê"/>
              <p:cNvGrpSpPr/>
              <p:nvPr/>
            </p:nvGrpSpPr>
            <p:grpSpPr>
              <a:xfrm>
                <a:off x="7418579" y="4553047"/>
                <a:ext cx="739189" cy="739191"/>
                <a:chOff x="7418579" y="4418047"/>
                <a:chExt cx="739189" cy="739191"/>
              </a:xfrm>
            </p:grpSpPr>
            <p:sp>
              <p:nvSpPr>
                <p:cNvPr id="37" name="isļïde"/>
                <p:cNvSpPr/>
                <p:nvPr/>
              </p:nvSpPr>
              <p:spPr>
                <a:xfrm>
                  <a:off x="7418579" y="4418047"/>
                  <a:ext cx="739189" cy="73919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8" name="ïṩľîḋé"/>
                <p:cNvSpPr/>
                <p:nvPr/>
              </p:nvSpPr>
              <p:spPr bwMode="auto">
                <a:xfrm>
                  <a:off x="7551410" y="459600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isľïḋe"/>
              <p:cNvGrpSpPr/>
              <p:nvPr/>
            </p:nvGrpSpPr>
            <p:grpSpPr>
              <a:xfrm>
                <a:off x="3395731" y="4343633"/>
                <a:ext cx="740748" cy="740748"/>
                <a:chOff x="3395731" y="4208633"/>
                <a:chExt cx="740748" cy="740748"/>
              </a:xfrm>
            </p:grpSpPr>
            <p:sp>
              <p:nvSpPr>
                <p:cNvPr id="35" name="íṣḻîde"/>
                <p:cNvSpPr/>
                <p:nvPr/>
              </p:nvSpPr>
              <p:spPr>
                <a:xfrm>
                  <a:off x="3395731" y="4208633"/>
                  <a:ext cx="740748" cy="74074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6" name="ïṥlîdé"/>
                <p:cNvSpPr/>
                <p:nvPr/>
              </p:nvSpPr>
              <p:spPr bwMode="auto">
                <a:xfrm>
                  <a:off x="3529340" y="438737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i$ļiďé"/>
            <p:cNvGrpSpPr/>
            <p:nvPr/>
          </p:nvGrpSpPr>
          <p:grpSpPr>
            <a:xfrm>
              <a:off x="8892937" y="2641569"/>
              <a:ext cx="2108200" cy="1172210"/>
              <a:chOff x="8722857" y="2910096"/>
              <a:chExt cx="2108200" cy="1172210"/>
            </a:xfrm>
          </p:grpSpPr>
          <p:sp>
            <p:nvSpPr>
              <p:cNvPr id="17" name="ísľiďé"/>
              <p:cNvSpPr/>
              <p:nvPr/>
            </p:nvSpPr>
            <p:spPr bwMode="auto">
              <a:xfrm>
                <a:off x="8722857" y="3297446"/>
                <a:ext cx="2108200" cy="784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排行榜功能，根据点击量、评论量以及点赞收藏数量进行</a:t>
                </a:r>
                <a:r>
                  <a:rPr lang="zh-CN" altLang="en-US" sz="1100" dirty="0"/>
                  <a:t>热度排名。</a:t>
                </a:r>
                <a:endParaRPr lang="zh-CN" altLang="en-US" sz="1100" dirty="0"/>
              </a:p>
            </p:txBody>
          </p:sp>
          <p:sp>
            <p:nvSpPr>
              <p:cNvPr id="18" name="ïS1íḍé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ym typeface="+mn-ea"/>
                  </a:rPr>
                  <a:t>点击量排行榜</a:t>
                </a:r>
                <a:endParaRPr lang="zh-CN" altLang="en-US" b="1" dirty="0">
                  <a:sym typeface="+mn-ea"/>
                </a:endParaRPr>
              </a:p>
            </p:txBody>
          </p:sp>
        </p:grpSp>
        <p:grpSp>
          <p:nvGrpSpPr>
            <p:cNvPr id="8" name="íšḻiḋê"/>
            <p:cNvGrpSpPr/>
            <p:nvPr/>
          </p:nvGrpSpPr>
          <p:grpSpPr>
            <a:xfrm>
              <a:off x="8254436" y="4463047"/>
              <a:ext cx="2108200" cy="1254125"/>
              <a:chOff x="8722857" y="2910096"/>
              <a:chExt cx="2108200" cy="1254125"/>
            </a:xfrm>
          </p:grpSpPr>
          <p:sp>
            <p:nvSpPr>
              <p:cNvPr id="15" name="ísľíḑé"/>
              <p:cNvSpPr/>
              <p:nvPr/>
            </p:nvSpPr>
            <p:spPr bwMode="auto">
              <a:xfrm>
                <a:off x="8722857" y="3297446"/>
                <a:ext cx="2108200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多用户互动交流功能，不同用户之间互相评论以及点赞收藏他人</a:t>
                </a:r>
                <a:r>
                  <a:rPr lang="zh-CN" altLang="en-US" sz="1100" dirty="0"/>
                  <a:t>博客。</a:t>
                </a:r>
                <a:endParaRPr lang="zh-CN" altLang="en-US" sz="1100" dirty="0"/>
              </a:p>
            </p:txBody>
          </p:sp>
          <p:sp>
            <p:nvSpPr>
              <p:cNvPr id="16" name="iSlîḋe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ym typeface="+mn-ea"/>
                  </a:rPr>
                  <a:t>评论、</a:t>
                </a:r>
                <a:r>
                  <a:rPr lang="zh-CN" altLang="en-US" sz="1800" b="1" dirty="0"/>
                  <a:t>点赞和</a:t>
                </a:r>
                <a:r>
                  <a:rPr lang="zh-CN" altLang="en-US" sz="1800" b="1" dirty="0"/>
                  <a:t>收藏</a:t>
                </a:r>
                <a:endParaRPr lang="zh-CN" altLang="en-US" sz="1800" b="1" dirty="0"/>
              </a:p>
            </p:txBody>
          </p:sp>
        </p:grpSp>
        <p:grpSp>
          <p:nvGrpSpPr>
            <p:cNvPr id="9" name="iṩ1îḍè"/>
            <p:cNvGrpSpPr/>
            <p:nvPr/>
          </p:nvGrpSpPr>
          <p:grpSpPr>
            <a:xfrm>
              <a:off x="3580190" y="1944000"/>
              <a:ext cx="2108063" cy="944997"/>
              <a:chOff x="8722857" y="2910096"/>
              <a:chExt cx="2108063" cy="944997"/>
            </a:xfrm>
          </p:grpSpPr>
          <p:sp>
            <p:nvSpPr>
              <p:cNvPr id="13" name="íŝ1îdè"/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查询功能，输入关键字检索相关</a:t>
                </a:r>
                <a:r>
                  <a:rPr lang="zh-CN" altLang="en-US" sz="1100" dirty="0"/>
                  <a:t>博客。</a:t>
                </a:r>
                <a:endParaRPr lang="zh-CN" altLang="en-US" sz="1100" dirty="0"/>
              </a:p>
            </p:txBody>
          </p:sp>
          <p:sp>
            <p:nvSpPr>
              <p:cNvPr id="14" name="íṩ1ïḑê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关键字查询</a:t>
                </a:r>
                <a:endParaRPr lang="zh-CN" altLang="en-US" sz="1800" b="1" dirty="0"/>
              </a:p>
            </p:txBody>
          </p:sp>
        </p:grpSp>
        <p:grpSp>
          <p:nvGrpSpPr>
            <p:cNvPr id="10" name="iṧľíḑè"/>
            <p:cNvGrpSpPr/>
            <p:nvPr/>
          </p:nvGrpSpPr>
          <p:grpSpPr>
            <a:xfrm>
              <a:off x="1191000" y="4253633"/>
              <a:ext cx="2108063" cy="944997"/>
              <a:chOff x="8722857" y="2910096"/>
              <a:chExt cx="2108063" cy="944997"/>
            </a:xfrm>
          </p:grpSpPr>
          <p:sp>
            <p:nvSpPr>
              <p:cNvPr id="11" name="îŝļïḓe"/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博客撰写功能，具有和客户端相同的编写</a:t>
                </a:r>
                <a:r>
                  <a:rPr lang="zh-CN" altLang="en-US" sz="1100" dirty="0"/>
                  <a:t>规则。</a:t>
                </a:r>
                <a:endParaRPr lang="zh-CN" altLang="en-US" sz="1100" dirty="0"/>
              </a:p>
            </p:txBody>
          </p:sp>
          <p:sp>
            <p:nvSpPr>
              <p:cNvPr id="12" name="î$lidê"/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博客撰写</a:t>
                </a:r>
                <a:endParaRPr lang="zh-CN" altLang="en-US" sz="1800" b="1" dirty="0"/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f48ef244-3850-4800-9882-63d3c6849d33"/>
</p:tagLst>
</file>

<file path=ppt/tags/tag10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439031c0-57b2-43ea-9fab-3192a86c5924"/>
  <p:tag name="COMMONDATA" val="eyJoZGlkIjoiYjUzOWFhNmYzMzE0ZWZiN2U0Y2I4MzNkZTBkOWM0NTcifQ=="/>
</p:tagLst>
</file>

<file path=ppt/tags/tag2.xml><?xml version="1.0" encoding="utf-8"?>
<p:tagLst xmlns:p="http://schemas.openxmlformats.org/presentationml/2006/main">
  <p:tag name="ISLIDE.DIAGRAM" val="6a600ea8-4c8b-4f96-a0de-9b6145699040"/>
</p:tagLst>
</file>

<file path=ppt/tags/tag3.xml><?xml version="1.0" encoding="utf-8"?>
<p:tagLst xmlns:p="http://schemas.openxmlformats.org/presentationml/2006/main">
  <p:tag name="KSO_WM_UNIT_PLACING_PICTURE_USER_VIEWPORT" val="{&quot;height&quot;:3627,&quot;width&quot;:11016}"/>
</p:tagLst>
</file>

<file path=ppt/tags/tag4.xml><?xml version="1.0" encoding="utf-8"?>
<p:tagLst xmlns:p="http://schemas.openxmlformats.org/presentationml/2006/main">
  <p:tag name="ISLIDE.DIAGRAM" val="691ff9ac-1baf-47b6-971e-90b8fed2e25e"/>
</p:tagLst>
</file>

<file path=ppt/tags/tag5.xml><?xml version="1.0" encoding="utf-8"?>
<p:tagLst xmlns:p="http://schemas.openxmlformats.org/presentationml/2006/main">
  <p:tag name="ISLIDE.DIAGRAM" val="4de2957c-41a6-4efc-9d05-3e49b3770d22"/>
</p:tagLst>
</file>

<file path=ppt/tags/tag6.xml><?xml version="1.0" encoding="utf-8"?>
<p:tagLst xmlns:p="http://schemas.openxmlformats.org/presentationml/2006/main">
  <p:tag name="ISLIDE.DIAGRAM" val="6ceb79f8-eb92-404b-8100-9145e4f4c31b"/>
</p:tagLst>
</file>

<file path=ppt/tags/tag7.xml><?xml version="1.0" encoding="utf-8"?>
<p:tagLst xmlns:p="http://schemas.openxmlformats.org/presentationml/2006/main">
  <p:tag name="ISLIDE.DIAGRAM" val="680d3f6f-d5f1-4382-b936-45a6fb4fd8a1"/>
</p:tagLst>
</file>

<file path=ppt/tags/tag8.xml><?xml version="1.0" encoding="utf-8"?>
<p:tagLst xmlns:p="http://schemas.openxmlformats.org/presentationml/2006/main">
  <p:tag name="ISLIDE.DIAGRAM" val="0ff2eee5-142e-4f9c-a2bb-588b64e6f21c"/>
</p:tagLst>
</file>

<file path=ppt/tags/tag9.xml><?xml version="1.0" encoding="utf-8"?>
<p:tagLst xmlns:p="http://schemas.openxmlformats.org/presentationml/2006/main">
  <p:tag name="ISLIDE.DIAGRAM" val="5c5c6363-8da2-4e7c-b72c-935bc104d258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2B4E72"/>
    </a:accent1>
    <a:accent2>
      <a:srgbClr val="2790B0"/>
    </a:accent2>
    <a:accent3>
      <a:srgbClr val="94BA65"/>
    </a:accent3>
    <a:accent4>
      <a:srgbClr val="353432"/>
    </a:accent4>
    <a:accent5>
      <a:srgbClr val="4E4D4A"/>
    </a:accent5>
    <a:accent6>
      <a:srgbClr val="BFBFBF"/>
    </a:accent6>
    <a:hlink>
      <a:srgbClr val="0077B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2133</Words>
  <Application>WPS 演示</Application>
  <PresentationFormat>宽屏</PresentationFormat>
  <Paragraphs>278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</vt:lpstr>
      <vt:lpstr>Impact</vt:lpstr>
      <vt:lpstr>Wingdings</vt:lpstr>
      <vt:lpstr>Arial Unicode MS</vt:lpstr>
      <vt:lpstr>Calibri</vt:lpstr>
      <vt:lpstr>主题5</vt:lpstr>
      <vt:lpstr>Working for party and the state</vt:lpstr>
      <vt:lpstr>PowerPoint 演示文稿</vt:lpstr>
      <vt:lpstr>Team and Project planning</vt:lpstr>
      <vt:lpstr>Team Introduction</vt:lpstr>
      <vt:lpstr>Development blog project overview</vt:lpstr>
      <vt:lpstr>Blog Development process</vt:lpstr>
      <vt:lpstr>Engineering development process</vt:lpstr>
      <vt:lpstr>Blog Achievements Display</vt:lpstr>
      <vt:lpstr>Function display</vt:lpstr>
      <vt:lpstr>Used to show</vt:lpstr>
      <vt:lpstr>Used to show</vt:lpstr>
      <vt:lpstr>Used to show</vt:lpstr>
      <vt:lpstr>Used to show</vt:lpstr>
      <vt:lpstr>Used to show</vt:lpstr>
      <vt:lpstr>Used to show</vt:lpstr>
      <vt:lpstr>Sum up experience</vt:lpstr>
      <vt:lpstr>Modality for cooperation</vt:lpstr>
      <vt:lpstr>PowerPoint 演示文稿</vt:lpstr>
      <vt:lpstr>Thanks. Working for party and the state Here.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倚月</cp:lastModifiedBy>
  <cp:revision>36</cp:revision>
  <cp:lastPrinted>2017-12-11T16:00:00Z</cp:lastPrinted>
  <dcterms:created xsi:type="dcterms:W3CDTF">2017-12-11T16:00:00Z</dcterms:created>
  <dcterms:modified xsi:type="dcterms:W3CDTF">2022-06-29T02:20:25Z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2018-09-05T06:34:13.0891959Z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84CF89595F1C4B6BB33EE4589570034D</vt:lpwstr>
  </property>
  <property fmtid="{D5CDD505-2E9C-101B-9397-08002B2CF9AE}" pid="12" name="KSOProductBuildVer">
    <vt:lpwstr>2052-11.1.0.11830</vt:lpwstr>
  </property>
</Properties>
</file>